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1"/>
  </p:notesMasterIdLst>
  <p:sldIdLst>
    <p:sldId id="257" r:id="rId2"/>
    <p:sldId id="258" r:id="rId3"/>
    <p:sldId id="259" r:id="rId4"/>
    <p:sldId id="260" r:id="rId5"/>
    <p:sldId id="265" r:id="rId6"/>
    <p:sldId id="261" r:id="rId7"/>
    <p:sldId id="262" r:id="rId8"/>
    <p:sldId id="300" r:id="rId9"/>
    <p:sldId id="263" r:id="rId10"/>
    <p:sldId id="264" r:id="rId11"/>
    <p:sldId id="266" r:id="rId12"/>
    <p:sldId id="298" r:id="rId13"/>
    <p:sldId id="301" r:id="rId14"/>
    <p:sldId id="302" r:id="rId15"/>
    <p:sldId id="305" r:id="rId16"/>
    <p:sldId id="303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267" r:id="rId28"/>
    <p:sldId id="297" r:id="rId29"/>
    <p:sldId id="269" r:id="rId30"/>
    <p:sldId id="270" r:id="rId31"/>
    <p:sldId id="271" r:id="rId32"/>
    <p:sldId id="272" r:id="rId33"/>
    <p:sldId id="274" r:id="rId34"/>
    <p:sldId id="275" r:id="rId35"/>
    <p:sldId id="276" r:id="rId36"/>
    <p:sldId id="277" r:id="rId37"/>
    <p:sldId id="278" r:id="rId38"/>
    <p:sldId id="316" r:id="rId39"/>
    <p:sldId id="279" r:id="rId40"/>
    <p:sldId id="280" r:id="rId41"/>
    <p:sldId id="319" r:id="rId42"/>
    <p:sldId id="281" r:id="rId43"/>
    <p:sldId id="282" r:id="rId44"/>
    <p:sldId id="317" r:id="rId45"/>
    <p:sldId id="318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6" r:id="rId59"/>
    <p:sldId id="295" r:id="rId60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716" autoAdjust="0"/>
  </p:normalViewPr>
  <p:slideViewPr>
    <p:cSldViewPr snapToGrid="0" snapToObjects="1">
      <p:cViewPr varScale="1">
        <p:scale>
          <a:sx n="131" d="100"/>
          <a:sy n="131" d="100"/>
        </p:scale>
        <p:origin x="-179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08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B21A1-B79D-1A41-81B7-F4286C71A42E}" type="datetimeFigureOut">
              <a:rPr lang="fr-FR" smtClean="0"/>
              <a:t>24/03/15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AF55F-B407-3D4A-BB20-8A2AAC692B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9110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0EA27-1C2E-D246-867F-46A9ED461CE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36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24/03/15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24/03/15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24/03/15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24/03/15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24/03/15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24/03/15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24/03/15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24/03/15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24/03/15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24/03/15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C4EC-7A37-0C49-9ACC-4886EED8FAFA}" type="datetimeFigureOut">
              <a:rPr lang="fr-FR" smtClean="0"/>
              <a:t>24/03/15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291BC4EC-7A37-0C49-9ACC-4886EED8FAFA}" type="datetimeFigureOut">
              <a:rPr lang="fr-FR" smtClean="0"/>
              <a:t>24/03/15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13246BA0-FE29-A744-B6DD-402AD7538648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galaxy.genouest.org" TargetMode="External"/><Relationship Id="rId4" Type="http://schemas.openxmlformats.org/officeDocument/2006/relationships/hyperlink" Target="http://www.biostars.org/t/discosnp/" TargetMode="External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smtClean="0"/>
              <a:t>Formation </a:t>
            </a:r>
            <a:br>
              <a:rPr lang="en-US" noProof="0" smtClean="0"/>
            </a:br>
            <a:r>
              <a:rPr lang="en-US" noProof="0" smtClean="0"/>
              <a:t>	discoSnp++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noProof="0" smtClean="0"/>
              <a:t>Mars 2015 Montpellier</a:t>
            </a:r>
          </a:p>
          <a:p>
            <a:r>
              <a:rPr lang="en-US" noProof="0" smtClean="0"/>
              <a:t>Bioinformatique pour le traitement de données de séquençage (NGS) </a:t>
            </a:r>
          </a:p>
          <a:p>
            <a:r>
              <a:rPr lang="en-US" noProof="0" smtClean="0"/>
              <a:t>Pierre Peterlongo</a:t>
            </a:r>
            <a:endParaRPr lang="en-US" noProof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526" y="377988"/>
            <a:ext cx="7429500" cy="143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0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03200" y="1600200"/>
            <a:ext cx="4038600" cy="4525963"/>
          </a:xfrm>
        </p:spPr>
        <p:txBody>
          <a:bodyPr/>
          <a:lstStyle/>
          <a:p>
            <a:r>
              <a:rPr lang="en-US" b="1" noProof="0" smtClean="0"/>
              <a:t>Assembly, still </a:t>
            </a:r>
          </a:p>
          <a:p>
            <a:pPr lvl="1"/>
            <a:r>
              <a:rPr lang="en-US" noProof="0" smtClean="0"/>
              <a:t>Long</a:t>
            </a:r>
          </a:p>
          <a:p>
            <a:pPr lvl="1"/>
            <a:r>
              <a:rPr lang="en-US" noProof="0" smtClean="0"/>
              <a:t>Huge memory footprint</a:t>
            </a:r>
          </a:p>
          <a:p>
            <a:pPr lvl="1"/>
            <a:r>
              <a:rPr lang="en-US" noProof="0"/>
              <a:t>Inexact</a:t>
            </a:r>
          </a:p>
          <a:p>
            <a:pPr marL="457200" lvl="1" indent="0">
              <a:buNone/>
            </a:pPr>
            <a:endParaRPr lang="en-US" noProof="0" smtClean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105563" y="1607127"/>
            <a:ext cx="4680527" cy="1856509"/>
          </a:xfrm>
        </p:spPr>
        <p:txBody>
          <a:bodyPr/>
          <a:lstStyle/>
          <a:p>
            <a:r>
              <a:rPr lang="en-US" b="1" noProof="0" smtClean="0"/>
              <a:t>Avoid assembly?</a:t>
            </a:r>
          </a:p>
          <a:p>
            <a:pPr lvl="1"/>
            <a:r>
              <a:rPr lang="en-US" noProof="0" smtClean="0"/>
              <a:t>Bypass assembly to find biological meaning</a:t>
            </a:r>
          </a:p>
          <a:p>
            <a:pPr lvl="1"/>
            <a:r>
              <a:rPr lang="en-US" noProof="0"/>
              <a:t>Get </a:t>
            </a:r>
            <a:r>
              <a:rPr lang="en-US" noProof="0" smtClean="0"/>
              <a:t>bored with platforms </a:t>
            </a:r>
            <a:r>
              <a:rPr lang="en-US" noProof="0"/>
              <a:t>? </a:t>
            </a:r>
            <a:r>
              <a:rPr lang="en-US" noProof="0" smtClean="0">
                <a:sym typeface="Wingdings"/>
              </a:rPr>
              <a:t></a:t>
            </a:r>
            <a:endParaRPr lang="en-US" noProof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43" y="3940599"/>
            <a:ext cx="953279" cy="8446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46" y="5224991"/>
            <a:ext cx="823485" cy="901172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>
            <a:off x="1346289" y="4936771"/>
            <a:ext cx="65688" cy="2882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927" y="3761937"/>
            <a:ext cx="1540402" cy="1023267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 flipV="1">
            <a:off x="1882889" y="4936771"/>
            <a:ext cx="198692" cy="425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727" y="3617571"/>
            <a:ext cx="1777999" cy="1301496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3863109" y="4358023"/>
            <a:ext cx="5080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6419274" y="4345417"/>
            <a:ext cx="842817" cy="439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765" y="5116096"/>
            <a:ext cx="1249218" cy="16656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6945" y="5278245"/>
            <a:ext cx="1002827" cy="1302585"/>
          </a:xfrm>
          <a:prstGeom prst="rect">
            <a:avLst/>
          </a:prstGeom>
        </p:spPr>
      </p:pic>
      <p:cxnSp>
        <p:nvCxnSpPr>
          <p:cNvPr id="20" name="Connecteur droit avec flèche 19"/>
          <p:cNvCxnSpPr/>
          <p:nvPr/>
        </p:nvCxnSpPr>
        <p:spPr>
          <a:xfrm>
            <a:off x="1758031" y="5941748"/>
            <a:ext cx="1694060" cy="3851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5073886" y="5611091"/>
            <a:ext cx="2026568" cy="838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/>
          <p:cNvSpPr txBox="1"/>
          <p:nvPr/>
        </p:nvSpPr>
        <p:spPr>
          <a:xfrm>
            <a:off x="6518564" y="2079433"/>
            <a:ext cx="2267526" cy="5232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Information</a:t>
            </a:r>
            <a:endParaRPr lang="en-US" sz="3200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1466272" y="3145089"/>
            <a:ext cx="5634182" cy="2677656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Alternative splicing (</a:t>
            </a:r>
            <a:r>
              <a:rPr lang="en-US" sz="2400" b="1" dirty="0" err="1" smtClean="0"/>
              <a:t>kissplice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SNPs and </a:t>
            </a:r>
            <a:r>
              <a:rPr lang="en-US" sz="2400" dirty="0" err="1" smtClean="0"/>
              <a:t>Indels</a:t>
            </a:r>
            <a:r>
              <a:rPr lang="en-US" sz="2400" dirty="0" smtClean="0"/>
              <a:t> (</a:t>
            </a:r>
            <a:r>
              <a:rPr lang="en-US" sz="2400" b="1" dirty="0" err="1" smtClean="0"/>
              <a:t>discoSnp</a:t>
            </a:r>
            <a:r>
              <a:rPr lang="en-US" sz="2400" b="1" dirty="0" smtClean="0"/>
              <a:t>++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Inversion breakpoints (</a:t>
            </a:r>
            <a:r>
              <a:rPr lang="en-US" sz="2400" b="1" dirty="0" err="1" smtClean="0"/>
              <a:t>takeABreak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Read sets comparisons (</a:t>
            </a:r>
            <a:r>
              <a:rPr 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Commet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Read correction (</a:t>
            </a:r>
            <a:r>
              <a:rPr 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Lordec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Gap Filling (</a:t>
            </a:r>
            <a:r>
              <a:rPr 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MindTheGap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pic>
        <p:nvPicPr>
          <p:cNvPr id="21" name="Espace réservé du contenu 5"/>
          <p:cNvPicPr>
            <a:picLocks noChangeAspect="1"/>
          </p:cNvPicPr>
          <p:nvPr/>
        </p:nvPicPr>
        <p:blipFill>
          <a:blip r:embed="rId8"/>
          <a:srcRect t="-92698" b="-92698"/>
          <a:stretch>
            <a:fillRect/>
          </a:stretch>
        </p:blipFill>
        <p:spPr>
          <a:xfrm>
            <a:off x="342350" y="-122152"/>
            <a:ext cx="4160377" cy="2288046"/>
          </a:xfrm>
          <a:prstGeom prst="rect">
            <a:avLst/>
          </a:prstGeom>
        </p:spPr>
      </p:pic>
      <p:sp>
        <p:nvSpPr>
          <p:cNvPr id="31" name="Virage 30"/>
          <p:cNvSpPr/>
          <p:nvPr/>
        </p:nvSpPr>
        <p:spPr>
          <a:xfrm flipH="1" flipV="1">
            <a:off x="7100453" y="2664209"/>
            <a:ext cx="450273" cy="1087225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Espace réservé du pied de page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12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03200" y="1600200"/>
            <a:ext cx="4038600" cy="4525963"/>
          </a:xfrm>
        </p:spPr>
        <p:txBody>
          <a:bodyPr/>
          <a:lstStyle/>
          <a:p>
            <a:r>
              <a:rPr lang="en-US" b="1" noProof="0" smtClean="0"/>
              <a:t>Assembly, still </a:t>
            </a:r>
          </a:p>
          <a:p>
            <a:pPr lvl="1"/>
            <a:r>
              <a:rPr lang="en-US" noProof="0" smtClean="0"/>
              <a:t>Long</a:t>
            </a:r>
          </a:p>
          <a:p>
            <a:pPr lvl="1"/>
            <a:r>
              <a:rPr lang="en-US" noProof="0" smtClean="0"/>
              <a:t>Huge memory footprint</a:t>
            </a:r>
          </a:p>
          <a:p>
            <a:pPr lvl="1"/>
            <a:r>
              <a:rPr lang="en-US" noProof="0"/>
              <a:t>Inexact</a:t>
            </a:r>
          </a:p>
          <a:p>
            <a:pPr marL="457200" lvl="1" indent="0">
              <a:buNone/>
            </a:pPr>
            <a:endParaRPr lang="en-US" noProof="0" smtClean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105563" y="1607127"/>
            <a:ext cx="4680527" cy="1856509"/>
          </a:xfrm>
        </p:spPr>
        <p:txBody>
          <a:bodyPr/>
          <a:lstStyle/>
          <a:p>
            <a:r>
              <a:rPr lang="en-US" b="1" noProof="0" smtClean="0"/>
              <a:t>Avoid assembly?</a:t>
            </a:r>
          </a:p>
          <a:p>
            <a:pPr lvl="1"/>
            <a:r>
              <a:rPr lang="en-US" noProof="0" smtClean="0"/>
              <a:t>Bypass assembly to find biological meaning</a:t>
            </a:r>
          </a:p>
          <a:p>
            <a:pPr lvl="1"/>
            <a:r>
              <a:rPr lang="en-US" noProof="0"/>
              <a:t>Get </a:t>
            </a:r>
            <a:r>
              <a:rPr lang="en-US" noProof="0" smtClean="0"/>
              <a:t>bored with platforms </a:t>
            </a:r>
            <a:r>
              <a:rPr lang="en-US" noProof="0"/>
              <a:t>? </a:t>
            </a:r>
            <a:r>
              <a:rPr lang="en-US" noProof="0" smtClean="0">
                <a:sym typeface="Wingdings"/>
              </a:rPr>
              <a:t></a:t>
            </a:r>
            <a:endParaRPr lang="en-US" noProof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43" y="3940599"/>
            <a:ext cx="953279" cy="8446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46" y="5224991"/>
            <a:ext cx="823485" cy="901172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>
            <a:off x="1346289" y="4936771"/>
            <a:ext cx="65688" cy="2882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927" y="3761937"/>
            <a:ext cx="1540402" cy="1023267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 flipV="1">
            <a:off x="1882889" y="4936771"/>
            <a:ext cx="198692" cy="425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727" y="3617571"/>
            <a:ext cx="1777999" cy="1301496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3863109" y="4358023"/>
            <a:ext cx="5080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6419274" y="4345417"/>
            <a:ext cx="842817" cy="439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765" y="5116096"/>
            <a:ext cx="1249218" cy="16656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6945" y="5278245"/>
            <a:ext cx="1002827" cy="1302585"/>
          </a:xfrm>
          <a:prstGeom prst="rect">
            <a:avLst/>
          </a:prstGeom>
        </p:spPr>
      </p:pic>
      <p:cxnSp>
        <p:nvCxnSpPr>
          <p:cNvPr id="20" name="Connecteur droit avec flèche 19"/>
          <p:cNvCxnSpPr/>
          <p:nvPr/>
        </p:nvCxnSpPr>
        <p:spPr>
          <a:xfrm>
            <a:off x="1758031" y="5941748"/>
            <a:ext cx="1694060" cy="3851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5073886" y="5611091"/>
            <a:ext cx="2026568" cy="838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/>
          <p:cNvSpPr txBox="1"/>
          <p:nvPr/>
        </p:nvSpPr>
        <p:spPr>
          <a:xfrm>
            <a:off x="6518564" y="2079433"/>
            <a:ext cx="2267526" cy="5232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Information</a:t>
            </a:r>
            <a:endParaRPr lang="en-US" sz="3200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1466272" y="3145089"/>
            <a:ext cx="5634182" cy="2677656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Alternative splicing (</a:t>
            </a:r>
            <a:r>
              <a:rPr lang="en-US" sz="2400" b="1" dirty="0" err="1" smtClean="0"/>
              <a:t>kissplice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SNPs and </a:t>
            </a:r>
            <a:r>
              <a:rPr lang="en-US" sz="2400" dirty="0" err="1" smtClean="0">
                <a:solidFill>
                  <a:srgbClr val="FF0000"/>
                </a:solidFill>
              </a:rPr>
              <a:t>Indels</a:t>
            </a:r>
            <a:r>
              <a:rPr lang="en-US" sz="2400" dirty="0" smtClean="0">
                <a:solidFill>
                  <a:srgbClr val="FF0000"/>
                </a:solidFill>
              </a:rPr>
              <a:t> (</a:t>
            </a:r>
            <a:r>
              <a:rPr lang="en-US" sz="2400" b="1" dirty="0" err="1" smtClean="0">
                <a:solidFill>
                  <a:srgbClr val="FF0000"/>
                </a:solidFill>
              </a:rPr>
              <a:t>discoSnp</a:t>
            </a:r>
            <a:r>
              <a:rPr lang="en-US" sz="2400" b="1" dirty="0" smtClean="0">
                <a:solidFill>
                  <a:srgbClr val="FF0000"/>
                </a:solidFill>
              </a:rPr>
              <a:t>++</a:t>
            </a:r>
            <a:r>
              <a:rPr lang="en-US" sz="2400" dirty="0" smtClean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Inversion breakpoints (</a:t>
            </a:r>
            <a:r>
              <a:rPr lang="en-US" sz="2400" b="1" dirty="0" err="1" smtClean="0"/>
              <a:t>takeABreak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Read sets comparisons (</a:t>
            </a:r>
            <a:r>
              <a:rPr 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Commet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Read correction (</a:t>
            </a:r>
            <a:r>
              <a:rPr 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Lordec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Gap Filling (</a:t>
            </a:r>
            <a:r>
              <a:rPr 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MindTheGap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31" name="Virage 30"/>
          <p:cNvSpPr/>
          <p:nvPr/>
        </p:nvSpPr>
        <p:spPr>
          <a:xfrm flipH="1" flipV="1">
            <a:off x="7100453" y="2664209"/>
            <a:ext cx="450273" cy="1087225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Espace réservé du pied de page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11</a:t>
            </a:fld>
            <a:endParaRPr lang="en-US"/>
          </a:p>
        </p:txBody>
      </p:sp>
      <p:pic>
        <p:nvPicPr>
          <p:cNvPr id="25" name="Espace réservé du contenu 5"/>
          <p:cNvPicPr>
            <a:picLocks noChangeAspect="1"/>
          </p:cNvPicPr>
          <p:nvPr/>
        </p:nvPicPr>
        <p:blipFill>
          <a:blip r:embed="rId8"/>
          <a:srcRect t="-92698" b="-92698"/>
          <a:stretch>
            <a:fillRect/>
          </a:stretch>
        </p:blipFill>
        <p:spPr>
          <a:xfrm>
            <a:off x="342350" y="-122152"/>
            <a:ext cx="4160377" cy="228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86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What next in this talk?</a:t>
            </a:r>
            <a:endParaRPr lang="en-US" noProof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smtClean="0">
                <a:solidFill>
                  <a:schemeClr val="tx2">
                    <a:lumMod val="75000"/>
                  </a:schemeClr>
                </a:solidFill>
              </a:rPr>
              <a:t>Why de novo tools may be an appropriate alternative?</a:t>
            </a:r>
          </a:p>
          <a:p>
            <a:pPr lvl="1"/>
            <a:r>
              <a:rPr lang="en-US" noProof="0" smtClean="0"/>
              <a:t>A few words about assembly</a:t>
            </a:r>
          </a:p>
          <a:p>
            <a:pPr lvl="1"/>
            <a:r>
              <a:rPr lang="en-US" noProof="0" smtClean="0"/>
              <a:t>A few words about read mapping</a:t>
            </a:r>
          </a:p>
          <a:p>
            <a:endParaRPr lang="en-US" noProof="0" smtClean="0"/>
          </a:p>
          <a:p>
            <a:r>
              <a:rPr lang="en-US" noProof="0" smtClean="0">
                <a:solidFill>
                  <a:srgbClr val="A53926"/>
                </a:solidFill>
              </a:rPr>
              <a:t>What is the general way for calling variants from raw reads ?</a:t>
            </a:r>
          </a:p>
          <a:p>
            <a:endParaRPr lang="en-US" noProof="0" smtClean="0"/>
          </a:p>
          <a:p>
            <a:r>
              <a:rPr lang="en-US" noProof="0" smtClean="0">
                <a:solidFill>
                  <a:srgbClr val="A53926"/>
                </a:solidFill>
              </a:rPr>
              <a:t>Focus on discoSnp++ on which the TP is based. </a:t>
            </a:r>
            <a:endParaRPr lang="en-US" noProof="0">
              <a:solidFill>
                <a:srgbClr val="A539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872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What next in this talk?</a:t>
            </a:r>
            <a:endParaRPr lang="en-US" noProof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>
                <a:solidFill>
                  <a:schemeClr val="tx2">
                    <a:lumMod val="75000"/>
                  </a:schemeClr>
                </a:solidFill>
              </a:rPr>
              <a:t>Why de novo tools may be an appropriate alternative?</a:t>
            </a:r>
          </a:p>
          <a:p>
            <a:pPr lvl="1"/>
            <a:r>
              <a:rPr lang="en-US" noProof="0" dirty="0" smtClean="0"/>
              <a:t>A few words about assembly</a:t>
            </a:r>
          </a:p>
          <a:p>
            <a:pPr lvl="1"/>
            <a:r>
              <a:rPr lang="en-US" noProof="0" dirty="0" smtClean="0"/>
              <a:t>A few words about read mapping</a:t>
            </a:r>
          </a:p>
          <a:p>
            <a:endParaRPr lang="en-US" noProof="0" dirty="0" smtClean="0"/>
          </a:p>
          <a:p>
            <a:r>
              <a:rPr lang="en-US" noProof="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What is the general way for calling variants from raw reads ?</a:t>
            </a:r>
          </a:p>
          <a:p>
            <a:endParaRPr lang="en-US" noProof="0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noProof="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Focus on </a:t>
            </a:r>
            <a:r>
              <a:rPr lang="en-US" noProof="0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discoSnp</a:t>
            </a:r>
            <a:r>
              <a:rPr lang="en-US" noProof="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++ on which the TP is based. </a:t>
            </a:r>
            <a:endParaRPr lang="en-US" noProof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78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Illumina assembly</a:t>
            </a:r>
            <a:endParaRPr lang="en-US" noProof="0"/>
          </a:p>
        </p:txBody>
      </p:sp>
      <p:sp>
        <p:nvSpPr>
          <p:cNvPr id="5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smtClean="0"/>
              <a:t>All approaches based on a </a:t>
            </a:r>
            <a:r>
              <a:rPr lang="en-US" b="1" i="1" noProof="0" smtClean="0"/>
              <a:t>de Bruijn Graph</a:t>
            </a:r>
            <a:endParaRPr lang="en-US" b="1" noProof="0" smtClean="0"/>
          </a:p>
          <a:p>
            <a:r>
              <a:rPr lang="en-US" noProof="0" smtClean="0"/>
              <a:t>Main idea (assembly): 2 reads may be assembled if they share at least a word of length </a:t>
            </a:r>
            <a:r>
              <a:rPr lang="en-US" i="1" noProof="0" smtClean="0"/>
              <a:t>k</a:t>
            </a:r>
            <a:r>
              <a:rPr lang="en-US" noProof="0" smtClean="0"/>
              <a:t> (=</a:t>
            </a:r>
            <a:r>
              <a:rPr lang="en-US" i="1" noProof="0" smtClean="0"/>
              <a:t>k</a:t>
            </a:r>
            <a:r>
              <a:rPr lang="en-US" noProof="0" smtClean="0"/>
              <a:t>-mers)</a:t>
            </a:r>
          </a:p>
          <a:p>
            <a:pPr marL="342900" lvl="1" indent="-342900">
              <a:buFont typeface="Arial"/>
              <a:buChar char="•"/>
            </a:pPr>
            <a:r>
              <a:rPr lang="en-US" i="1" noProof="0" smtClean="0"/>
              <a:t>Example: </a:t>
            </a:r>
            <a:r>
              <a:rPr lang="en-US" noProof="0" smtClean="0"/>
              <a:t>Reads={CTGACCT,GACCTTA}</a:t>
            </a:r>
          </a:p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  <a:p>
            <a:pPr lvl="1"/>
            <a:r>
              <a:rPr lang="en-US" i="1" noProof="0" smtClean="0"/>
              <a:t>k</a:t>
            </a:r>
            <a:r>
              <a:rPr lang="en-US" noProof="0" smtClean="0"/>
              <a:t>-mers={CTGA,TGAC,GACC,ACCT,CCTT,CTTA}</a:t>
            </a:r>
          </a:p>
          <a:p>
            <a:pPr marL="914400" lvl="2" indent="0">
              <a:buNone/>
            </a:pPr>
            <a:r>
              <a:rPr lang="en-US" noProof="0" smtClean="0"/>
              <a:t>(</a:t>
            </a:r>
            <a:r>
              <a:rPr lang="en-US" i="1" noProof="0" smtClean="0"/>
              <a:t>k</a:t>
            </a:r>
            <a:r>
              <a:rPr lang="en-US" noProof="0" smtClean="0"/>
              <a:t>=4)</a:t>
            </a:r>
          </a:p>
          <a:p>
            <a:r>
              <a:rPr lang="en-US" noProof="0" smtClean="0"/>
              <a:t>CTGACCTTA</a:t>
            </a:r>
          </a:p>
        </p:txBody>
      </p:sp>
      <p:pic>
        <p:nvPicPr>
          <p:cNvPr id="6" name="Image 5" descr="d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9872"/>
            <a:ext cx="9245600" cy="412845"/>
          </a:xfrm>
          <a:prstGeom prst="rect">
            <a:avLst/>
          </a:prstGeom>
        </p:spPr>
      </p:pic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Colib'read - Revue de mi-parcours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3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Illumina assembly – In practice</a:t>
            </a:r>
            <a:endParaRPr lang="en-US" noProof="0"/>
          </a:p>
        </p:txBody>
      </p:sp>
      <p:sp>
        <p:nvSpPr>
          <p:cNvPr id="5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Colib'read - Revue de mi-parcours</a:t>
            </a:r>
            <a:endParaRPr lang="en-US"/>
          </a:p>
        </p:txBody>
      </p:sp>
      <p:cxnSp>
        <p:nvCxnSpPr>
          <p:cNvPr id="21" name="Connecteur droit 20"/>
          <p:cNvCxnSpPr/>
          <p:nvPr/>
        </p:nvCxnSpPr>
        <p:spPr>
          <a:xfrm>
            <a:off x="3986092" y="2531691"/>
            <a:ext cx="22490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986092" y="2124719"/>
            <a:ext cx="400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each read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5616947" y="2766585"/>
            <a:ext cx="400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overlapping k-</a:t>
            </a:r>
            <a:r>
              <a:rPr lang="en-US" dirty="0" err="1" smtClean="0"/>
              <a:t>mers</a:t>
            </a:r>
            <a:endParaRPr lang="en-US" dirty="0"/>
          </a:p>
        </p:txBody>
      </p:sp>
      <p:cxnSp>
        <p:nvCxnSpPr>
          <p:cNvPr id="24" name="Connecteur droit 23"/>
          <p:cNvCxnSpPr/>
          <p:nvPr/>
        </p:nvCxnSpPr>
        <p:spPr>
          <a:xfrm>
            <a:off x="4032763" y="26464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4185163" y="27988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4337563" y="29512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4489963" y="31036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4642363" y="32560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4794763" y="34084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4947163" y="35608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5099563" y="37132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5251963" y="38656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5404363" y="40180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5556763" y="4170451"/>
            <a:ext cx="5234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365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Illumina assembly – In practice</a:t>
            </a:r>
            <a:endParaRPr lang="en-US" noProof="0"/>
          </a:p>
        </p:txBody>
      </p:sp>
      <p:sp>
        <p:nvSpPr>
          <p:cNvPr id="5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Colib'read - Revue de mi-parcours</a:t>
            </a:r>
            <a:endParaRPr lang="en-US"/>
          </a:p>
        </p:txBody>
      </p:sp>
      <p:grpSp>
        <p:nvGrpSpPr>
          <p:cNvPr id="22" name="Grouper 21"/>
          <p:cNvGrpSpPr/>
          <p:nvPr/>
        </p:nvGrpSpPr>
        <p:grpSpPr>
          <a:xfrm>
            <a:off x="215664" y="2494051"/>
            <a:ext cx="3468241" cy="1219200"/>
            <a:chOff x="215664" y="2494051"/>
            <a:chExt cx="3468241" cy="1219200"/>
          </a:xfrm>
        </p:grpSpPr>
        <p:cxnSp>
          <p:nvCxnSpPr>
            <p:cNvPr id="4" name="Connecteur droit 3"/>
            <p:cNvCxnSpPr/>
            <p:nvPr/>
          </p:nvCxnSpPr>
          <p:spPr>
            <a:xfrm>
              <a:off x="215664" y="2494051"/>
              <a:ext cx="22490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>
              <a:off x="368064" y="2646451"/>
              <a:ext cx="22490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>
              <a:off x="520464" y="2798851"/>
              <a:ext cx="22490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672864" y="2951251"/>
              <a:ext cx="22490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>
              <a:off x="825264" y="3103651"/>
              <a:ext cx="22490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>
              <a:off x="977664" y="3256051"/>
              <a:ext cx="22490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>
              <a:off x="1130064" y="3408451"/>
              <a:ext cx="22490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/>
          </p:nvCxnSpPr>
          <p:spPr>
            <a:xfrm>
              <a:off x="1282464" y="3560851"/>
              <a:ext cx="22490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>
              <a:off x="1434864" y="3713251"/>
              <a:ext cx="22490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/>
          <p:cNvSpPr txBox="1"/>
          <p:nvPr/>
        </p:nvSpPr>
        <p:spPr>
          <a:xfrm>
            <a:off x="825264" y="2124719"/>
            <a:ext cx="400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Reads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3926794" y="1778287"/>
            <a:ext cx="400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overlapping k-</a:t>
            </a:r>
            <a:r>
              <a:rPr lang="en-US" dirty="0" err="1" smtClean="0"/>
              <a:t>mers</a:t>
            </a:r>
            <a:endParaRPr lang="en-US" dirty="0"/>
          </a:p>
        </p:txBody>
      </p:sp>
      <p:grpSp>
        <p:nvGrpSpPr>
          <p:cNvPr id="46" name="Grouper 45"/>
          <p:cNvGrpSpPr/>
          <p:nvPr/>
        </p:nvGrpSpPr>
        <p:grpSpPr>
          <a:xfrm>
            <a:off x="3771025" y="2345906"/>
            <a:ext cx="2047484" cy="1524000"/>
            <a:chOff x="3771025" y="2345906"/>
            <a:chExt cx="2047484" cy="1524000"/>
          </a:xfrm>
        </p:grpSpPr>
        <p:cxnSp>
          <p:nvCxnSpPr>
            <p:cNvPr id="24" name="Connecteur droit 23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" name="Grouper 46"/>
          <p:cNvGrpSpPr/>
          <p:nvPr/>
        </p:nvGrpSpPr>
        <p:grpSpPr>
          <a:xfrm>
            <a:off x="4372510" y="2341651"/>
            <a:ext cx="2047484" cy="1524000"/>
            <a:chOff x="3771025" y="2345906"/>
            <a:chExt cx="2047484" cy="1524000"/>
          </a:xfrm>
        </p:grpSpPr>
        <p:cxnSp>
          <p:nvCxnSpPr>
            <p:cNvPr id="48" name="Connecteur droit 47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Connecteur droit 49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Connecteur droit 57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9" name="Grouper 58"/>
          <p:cNvGrpSpPr/>
          <p:nvPr/>
        </p:nvGrpSpPr>
        <p:grpSpPr>
          <a:xfrm>
            <a:off x="4973995" y="2337396"/>
            <a:ext cx="2047484" cy="1524000"/>
            <a:chOff x="3771025" y="2345906"/>
            <a:chExt cx="2047484" cy="1524000"/>
          </a:xfrm>
        </p:grpSpPr>
        <p:cxnSp>
          <p:nvCxnSpPr>
            <p:cNvPr id="60" name="Connecteur droit 59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Connecteur droit 61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Connecteur droit 62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Connecteur droit 63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Connecteur droit 67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1" name="Grouper 70"/>
          <p:cNvGrpSpPr/>
          <p:nvPr/>
        </p:nvGrpSpPr>
        <p:grpSpPr>
          <a:xfrm>
            <a:off x="5575480" y="2333141"/>
            <a:ext cx="2047484" cy="1524000"/>
            <a:chOff x="3771025" y="2345906"/>
            <a:chExt cx="2047484" cy="1524000"/>
          </a:xfrm>
        </p:grpSpPr>
        <p:cxnSp>
          <p:nvCxnSpPr>
            <p:cNvPr id="72" name="Connecteur droit 71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Connecteur droit 73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Connecteur droit 74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Connecteur droit 75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Connecteur droit 76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Connecteur droit 77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Connecteur droit 78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Connecteur droit 79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Connecteur droit 80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Connecteur droit 81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3" name="Grouper 82"/>
          <p:cNvGrpSpPr/>
          <p:nvPr/>
        </p:nvGrpSpPr>
        <p:grpSpPr>
          <a:xfrm>
            <a:off x="6176965" y="2328886"/>
            <a:ext cx="2047484" cy="1524000"/>
            <a:chOff x="3771025" y="2345906"/>
            <a:chExt cx="2047484" cy="1524000"/>
          </a:xfrm>
        </p:grpSpPr>
        <p:cxnSp>
          <p:nvCxnSpPr>
            <p:cNvPr id="84" name="Connecteur droit 83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Connecteur droit 84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Connecteur droit 85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Connecteur droit 86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Connecteur droit 89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Connecteur droit 91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Connecteur droit 92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Connecteur droit 93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5" name="Grouper 94"/>
          <p:cNvGrpSpPr/>
          <p:nvPr/>
        </p:nvGrpSpPr>
        <p:grpSpPr>
          <a:xfrm>
            <a:off x="6778450" y="2324631"/>
            <a:ext cx="2047484" cy="1524000"/>
            <a:chOff x="3771025" y="2345906"/>
            <a:chExt cx="2047484" cy="1524000"/>
          </a:xfrm>
        </p:grpSpPr>
        <p:cxnSp>
          <p:nvCxnSpPr>
            <p:cNvPr id="96" name="Connecteur droit 95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Connecteur droit 100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Connecteur droit 101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Connecteur droit 103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7" name="Grouper 106"/>
          <p:cNvGrpSpPr/>
          <p:nvPr/>
        </p:nvGrpSpPr>
        <p:grpSpPr>
          <a:xfrm>
            <a:off x="7379935" y="2320376"/>
            <a:ext cx="2047484" cy="1524000"/>
            <a:chOff x="3771025" y="2345906"/>
            <a:chExt cx="2047484" cy="1524000"/>
          </a:xfrm>
        </p:grpSpPr>
        <p:cxnSp>
          <p:nvCxnSpPr>
            <p:cNvPr id="108" name="Connecteur droit 107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Connecteur droit 108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Connecteur droit 109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Connecteur droit 110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Connecteur droit 111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Connecteur droit 112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Connecteur droit 113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Connecteur droit 116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Connecteur droit 117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20" name="Connecteur droit avec flèche 119"/>
          <p:cNvCxnSpPr>
            <a:endCxn id="19" idx="1"/>
          </p:cNvCxnSpPr>
          <p:nvPr/>
        </p:nvCxnSpPr>
        <p:spPr>
          <a:xfrm flipV="1">
            <a:off x="1909746" y="1962953"/>
            <a:ext cx="2017048" cy="357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651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Illumina assembly – In practice</a:t>
            </a:r>
            <a:endParaRPr lang="en-US" noProof="0"/>
          </a:p>
        </p:txBody>
      </p:sp>
      <p:sp>
        <p:nvSpPr>
          <p:cNvPr id="5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Colib'read - Revue de mi-parcours</a:t>
            </a:r>
            <a:endParaRPr lang="en-US"/>
          </a:p>
        </p:txBody>
      </p:sp>
      <p:sp>
        <p:nvSpPr>
          <p:cNvPr id="19" name="ZoneTexte 18"/>
          <p:cNvSpPr txBox="1"/>
          <p:nvPr/>
        </p:nvSpPr>
        <p:spPr>
          <a:xfrm>
            <a:off x="358009" y="1524000"/>
            <a:ext cx="400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overlapping k-</a:t>
            </a:r>
            <a:r>
              <a:rPr lang="en-US" dirty="0" err="1" smtClean="0"/>
              <a:t>mers</a:t>
            </a:r>
            <a:endParaRPr lang="en-US" dirty="0"/>
          </a:p>
        </p:txBody>
      </p:sp>
      <p:grpSp>
        <p:nvGrpSpPr>
          <p:cNvPr id="46" name="Grouper 45"/>
          <p:cNvGrpSpPr/>
          <p:nvPr/>
        </p:nvGrpSpPr>
        <p:grpSpPr>
          <a:xfrm>
            <a:off x="202240" y="2091619"/>
            <a:ext cx="2047484" cy="1524000"/>
            <a:chOff x="3771025" y="2345906"/>
            <a:chExt cx="2047484" cy="1524000"/>
          </a:xfrm>
        </p:grpSpPr>
        <p:cxnSp>
          <p:nvCxnSpPr>
            <p:cNvPr id="24" name="Connecteur droit 23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" name="Grouper 46"/>
          <p:cNvGrpSpPr/>
          <p:nvPr/>
        </p:nvGrpSpPr>
        <p:grpSpPr>
          <a:xfrm>
            <a:off x="803725" y="2087364"/>
            <a:ext cx="2047484" cy="1524000"/>
            <a:chOff x="3771025" y="2345906"/>
            <a:chExt cx="2047484" cy="1524000"/>
          </a:xfrm>
        </p:grpSpPr>
        <p:cxnSp>
          <p:nvCxnSpPr>
            <p:cNvPr id="48" name="Connecteur droit 47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Connecteur droit 49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Connecteur droit 57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9" name="Grouper 58"/>
          <p:cNvGrpSpPr/>
          <p:nvPr/>
        </p:nvGrpSpPr>
        <p:grpSpPr>
          <a:xfrm>
            <a:off x="1405210" y="2083109"/>
            <a:ext cx="2047484" cy="1524000"/>
            <a:chOff x="3771025" y="2345906"/>
            <a:chExt cx="2047484" cy="1524000"/>
          </a:xfrm>
        </p:grpSpPr>
        <p:cxnSp>
          <p:nvCxnSpPr>
            <p:cNvPr id="60" name="Connecteur droit 59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Connecteur droit 61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Connecteur droit 62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Connecteur droit 63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Connecteur droit 67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1" name="Grouper 70"/>
          <p:cNvGrpSpPr/>
          <p:nvPr/>
        </p:nvGrpSpPr>
        <p:grpSpPr>
          <a:xfrm>
            <a:off x="2006695" y="2078854"/>
            <a:ext cx="2047484" cy="1524000"/>
            <a:chOff x="3771025" y="2345906"/>
            <a:chExt cx="2047484" cy="1524000"/>
          </a:xfrm>
        </p:grpSpPr>
        <p:cxnSp>
          <p:nvCxnSpPr>
            <p:cNvPr id="72" name="Connecteur droit 71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Connecteur droit 73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Connecteur droit 74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Connecteur droit 75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Connecteur droit 76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Connecteur droit 77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Connecteur droit 78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Connecteur droit 79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Connecteur droit 80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Connecteur droit 81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3" name="Grouper 82"/>
          <p:cNvGrpSpPr/>
          <p:nvPr/>
        </p:nvGrpSpPr>
        <p:grpSpPr>
          <a:xfrm>
            <a:off x="2608180" y="2074599"/>
            <a:ext cx="2047484" cy="1524000"/>
            <a:chOff x="3771025" y="2345906"/>
            <a:chExt cx="2047484" cy="1524000"/>
          </a:xfrm>
        </p:grpSpPr>
        <p:cxnSp>
          <p:nvCxnSpPr>
            <p:cNvPr id="84" name="Connecteur droit 83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Connecteur droit 84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Connecteur droit 85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Connecteur droit 86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Connecteur droit 89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Connecteur droit 91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Connecteur droit 92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Connecteur droit 93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5" name="Grouper 94"/>
          <p:cNvGrpSpPr/>
          <p:nvPr/>
        </p:nvGrpSpPr>
        <p:grpSpPr>
          <a:xfrm>
            <a:off x="3209665" y="2070344"/>
            <a:ext cx="2047484" cy="1524000"/>
            <a:chOff x="3771025" y="2345906"/>
            <a:chExt cx="2047484" cy="1524000"/>
          </a:xfrm>
        </p:grpSpPr>
        <p:cxnSp>
          <p:nvCxnSpPr>
            <p:cNvPr id="96" name="Connecteur droit 95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Connecteur droit 100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Connecteur droit 101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Connecteur droit 103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7" name="Grouper 106"/>
          <p:cNvGrpSpPr/>
          <p:nvPr/>
        </p:nvGrpSpPr>
        <p:grpSpPr>
          <a:xfrm>
            <a:off x="3811150" y="2066089"/>
            <a:ext cx="2047484" cy="1524000"/>
            <a:chOff x="3771025" y="2345906"/>
            <a:chExt cx="2047484" cy="1524000"/>
          </a:xfrm>
        </p:grpSpPr>
        <p:cxnSp>
          <p:nvCxnSpPr>
            <p:cNvPr id="108" name="Connecteur droit 107"/>
            <p:cNvCxnSpPr/>
            <p:nvPr/>
          </p:nvCxnSpPr>
          <p:spPr>
            <a:xfrm>
              <a:off x="3771025" y="2345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Connecteur droit 108"/>
            <p:cNvCxnSpPr/>
            <p:nvPr/>
          </p:nvCxnSpPr>
          <p:spPr>
            <a:xfrm>
              <a:off x="3923425" y="2498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Connecteur droit 109"/>
            <p:cNvCxnSpPr/>
            <p:nvPr/>
          </p:nvCxnSpPr>
          <p:spPr>
            <a:xfrm>
              <a:off x="4075825" y="2650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Connecteur droit 110"/>
            <p:cNvCxnSpPr/>
            <p:nvPr/>
          </p:nvCxnSpPr>
          <p:spPr>
            <a:xfrm>
              <a:off x="4228225" y="2803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Connecteur droit 111"/>
            <p:cNvCxnSpPr/>
            <p:nvPr/>
          </p:nvCxnSpPr>
          <p:spPr>
            <a:xfrm>
              <a:off x="4380625" y="2955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Connecteur droit 112"/>
            <p:cNvCxnSpPr/>
            <p:nvPr/>
          </p:nvCxnSpPr>
          <p:spPr>
            <a:xfrm>
              <a:off x="4533025" y="3107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Connecteur droit 113"/>
            <p:cNvCxnSpPr/>
            <p:nvPr/>
          </p:nvCxnSpPr>
          <p:spPr>
            <a:xfrm>
              <a:off x="4685425" y="32603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/>
            <p:nvPr/>
          </p:nvCxnSpPr>
          <p:spPr>
            <a:xfrm>
              <a:off x="4837825" y="34127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/>
            <p:nvPr/>
          </p:nvCxnSpPr>
          <p:spPr>
            <a:xfrm>
              <a:off x="4990225" y="35651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Connecteur droit 116"/>
            <p:cNvCxnSpPr/>
            <p:nvPr/>
          </p:nvCxnSpPr>
          <p:spPr>
            <a:xfrm>
              <a:off x="5142625" y="37175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Connecteur droit 117"/>
            <p:cNvCxnSpPr/>
            <p:nvPr/>
          </p:nvCxnSpPr>
          <p:spPr>
            <a:xfrm>
              <a:off x="5295025" y="3869906"/>
              <a:ext cx="5234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9" name="Image 118" descr="d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8936"/>
            <a:ext cx="9245600" cy="412845"/>
          </a:xfrm>
          <a:prstGeom prst="rect">
            <a:avLst/>
          </a:prstGeom>
        </p:spPr>
      </p:pic>
      <p:sp>
        <p:nvSpPr>
          <p:cNvPr id="120" name="ZoneTexte 119"/>
          <p:cNvSpPr txBox="1"/>
          <p:nvPr/>
        </p:nvSpPr>
        <p:spPr>
          <a:xfrm>
            <a:off x="358009" y="5021175"/>
            <a:ext cx="400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 </a:t>
            </a:r>
            <a:r>
              <a:rPr lang="en-US" dirty="0" err="1" smtClean="0"/>
              <a:t>Bruijn</a:t>
            </a:r>
            <a:r>
              <a:rPr lang="en-US" dirty="0" smtClean="0"/>
              <a:t> Graph</a:t>
            </a:r>
            <a:endParaRPr lang="en-US" dirty="0"/>
          </a:p>
        </p:txBody>
      </p:sp>
      <p:cxnSp>
        <p:nvCxnSpPr>
          <p:cNvPr id="6" name="Connecteur droit avec flèche 5"/>
          <p:cNvCxnSpPr>
            <a:endCxn id="120" idx="0"/>
          </p:cNvCxnSpPr>
          <p:nvPr/>
        </p:nvCxnSpPr>
        <p:spPr>
          <a:xfrm flipH="1">
            <a:off x="2359062" y="3722880"/>
            <a:ext cx="1155403" cy="12982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76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Illumina assembly – In practice</a:t>
            </a:r>
            <a:endParaRPr lang="en-US" noProof="0"/>
          </a:p>
        </p:txBody>
      </p:sp>
      <p:sp>
        <p:nvSpPr>
          <p:cNvPr id="5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  <a:p>
            <a:pPr marL="0" indent="0">
              <a:buNone/>
            </a:pPr>
            <a:endParaRPr lang="en-US" i="1" noProof="0" smtClean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Colib'read - Revue de mi-parcours</a:t>
            </a:r>
            <a:endParaRPr lang="en-US"/>
          </a:p>
        </p:txBody>
      </p:sp>
      <p:pic>
        <p:nvPicPr>
          <p:cNvPr id="119" name="Image 118" descr="d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1761"/>
            <a:ext cx="9245600" cy="412845"/>
          </a:xfrm>
          <a:prstGeom prst="rect">
            <a:avLst/>
          </a:prstGeom>
        </p:spPr>
      </p:pic>
      <p:sp>
        <p:nvSpPr>
          <p:cNvPr id="120" name="ZoneTexte 119"/>
          <p:cNvSpPr txBox="1"/>
          <p:nvPr/>
        </p:nvSpPr>
        <p:spPr>
          <a:xfrm>
            <a:off x="358009" y="1524000"/>
            <a:ext cx="400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 </a:t>
            </a:r>
            <a:r>
              <a:rPr lang="en-US" dirty="0" err="1" smtClean="0"/>
              <a:t>Bruijn</a:t>
            </a:r>
            <a:r>
              <a:rPr lang="en-US" dirty="0" smtClean="0"/>
              <a:t> Graph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222965" y="3819830"/>
            <a:ext cx="3829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Reading the graph:</a:t>
            </a:r>
          </a:p>
          <a:p>
            <a:r>
              <a:rPr lang="en-US" dirty="0"/>
              <a:t>	</a:t>
            </a:r>
            <a:r>
              <a:rPr lang="en-US" b="1" dirty="0" smtClean="0"/>
              <a:t>CTGACCTTA</a:t>
            </a:r>
            <a:endParaRPr lang="en-US" b="1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1269933" y="2598260"/>
            <a:ext cx="9694" cy="11537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836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Illumina assembly – In practice</a:t>
            </a:r>
            <a:endParaRPr lang="en-US" noProof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Colib'read - Revue de mi-parcours</a:t>
            </a:r>
            <a:endParaRPr lang="en-US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smtClean="0"/>
              <a:t>To sum up:</a:t>
            </a:r>
          </a:p>
          <a:p>
            <a:pPr lvl="1"/>
            <a:r>
              <a:rPr lang="en-US" noProof="0" smtClean="0"/>
              <a:t>[Clean the reads]</a:t>
            </a:r>
          </a:p>
          <a:p>
            <a:pPr lvl="1"/>
            <a:r>
              <a:rPr lang="en-US" noProof="0" smtClean="0"/>
              <a:t>Generate and counts the </a:t>
            </a:r>
            <a:r>
              <a:rPr lang="en-US" i="1" noProof="0" smtClean="0"/>
              <a:t>k-</a:t>
            </a:r>
            <a:r>
              <a:rPr lang="en-US" noProof="0" smtClean="0"/>
              <a:t>mers</a:t>
            </a:r>
          </a:p>
          <a:p>
            <a:pPr lvl="1"/>
            <a:r>
              <a:rPr lang="en-US" noProof="0" smtClean="0"/>
              <a:t>Generate the </a:t>
            </a:r>
            <a:r>
              <a:rPr lang="en-US" i="1" noProof="0" smtClean="0"/>
              <a:t>de Bruijn </a:t>
            </a:r>
            <a:r>
              <a:rPr lang="en-US" noProof="0" smtClean="0"/>
              <a:t>graph</a:t>
            </a:r>
          </a:p>
          <a:p>
            <a:pPr lvl="1"/>
            <a:r>
              <a:rPr lang="en-US" noProof="0" smtClean="0"/>
              <a:t>Read the de</a:t>
            </a:r>
            <a:r>
              <a:rPr lang="en-US" i="1" noProof="0" smtClean="0"/>
              <a:t> Bruijn</a:t>
            </a:r>
            <a:r>
              <a:rPr lang="en-US" noProof="0" smtClean="0"/>
              <a:t> graph</a:t>
            </a:r>
          </a:p>
          <a:p>
            <a:pPr lvl="1"/>
            <a:endParaRPr lang="en-US" noProof="0"/>
          </a:p>
        </p:txBody>
      </p:sp>
      <p:sp>
        <p:nvSpPr>
          <p:cNvPr id="10" name="Nuage 9"/>
          <p:cNvSpPr/>
          <p:nvPr/>
        </p:nvSpPr>
        <p:spPr>
          <a:xfrm>
            <a:off x="3674080" y="3199350"/>
            <a:ext cx="1967911" cy="814380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Hardest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238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538"/>
            <a:ext cx="2272081" cy="201306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795" y="4837836"/>
            <a:ext cx="1670627" cy="133783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NGS context</a:t>
            </a:r>
            <a:endParaRPr lang="en-US" noProof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33" y="3607948"/>
            <a:ext cx="2845121" cy="3113527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1684691" y="3167602"/>
            <a:ext cx="229018" cy="686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091" y="1415663"/>
            <a:ext cx="3671453" cy="2438894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 flipV="1">
            <a:off x="3313545" y="3607948"/>
            <a:ext cx="692728" cy="733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pied de page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20" name="ZoneTexte 19"/>
          <p:cNvSpPr txBox="1"/>
          <p:nvPr/>
        </p:nvSpPr>
        <p:spPr>
          <a:xfrm>
            <a:off x="4444422" y="5368253"/>
            <a:ext cx="4532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ACGACGTACGCATCAACACGTCACAAAGATACGACTGACGCATCAACACGACGCATCGGCGGGACTCATCTCTAACGCGAGCGACGAACGACTACGACAT</a:t>
            </a:r>
            <a:endParaRPr lang="en-US" sz="12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036455" y="4745182"/>
            <a:ext cx="5940713" cy="143048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/>
          <p:cNvSpPr txBox="1"/>
          <p:nvPr/>
        </p:nvSpPr>
        <p:spPr>
          <a:xfrm>
            <a:off x="4444422" y="4837836"/>
            <a:ext cx="4053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READ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7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Illumina assembly – In practice</a:t>
            </a:r>
            <a:endParaRPr lang="en-US" noProof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Colib'read - Revue de mi-parcours</a:t>
            </a:r>
            <a:endParaRPr lang="en-US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noProof="0" smtClean="0"/>
              <a:t>Read the de</a:t>
            </a:r>
            <a:r>
              <a:rPr lang="en-US" i="1" noProof="0" smtClean="0"/>
              <a:t> Bruijn</a:t>
            </a:r>
            <a:r>
              <a:rPr lang="en-US" noProof="0" smtClean="0"/>
              <a:t> graph</a:t>
            </a:r>
          </a:p>
          <a:p>
            <a:pPr lvl="1"/>
            <a:endParaRPr lang="en-US" noProof="0"/>
          </a:p>
        </p:txBody>
      </p:sp>
      <p:pic>
        <p:nvPicPr>
          <p:cNvPr id="6" name="Image 5" descr="Screen Shot 2015-03-20 at 16.30.40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8195"/>
            <a:ext cx="9144000" cy="4799805"/>
          </a:xfrm>
          <a:prstGeom prst="rect">
            <a:avLst/>
          </a:prstGeom>
        </p:spPr>
      </p:pic>
      <p:sp>
        <p:nvSpPr>
          <p:cNvPr id="10" name="Nuage 9"/>
          <p:cNvSpPr/>
          <p:nvPr/>
        </p:nvSpPr>
        <p:spPr>
          <a:xfrm>
            <a:off x="4023069" y="1524000"/>
            <a:ext cx="1967911" cy="814380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Hardest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4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Illumina assembly – In practice</a:t>
            </a:r>
            <a:endParaRPr lang="en-US" noProof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Colib'read - Revue de mi-parcours</a:t>
            </a:r>
            <a:endParaRPr lang="en-US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US" noProof="0" smtClean="0"/>
              <a:t>Read the de</a:t>
            </a:r>
            <a:r>
              <a:rPr lang="en-US" i="1" noProof="0" smtClean="0"/>
              <a:t> Bruijn</a:t>
            </a:r>
            <a:r>
              <a:rPr lang="en-US" noProof="0" smtClean="0"/>
              <a:t> graph</a:t>
            </a:r>
          </a:p>
          <a:p>
            <a:pPr lvl="1"/>
            <a:endParaRPr lang="en-US" noProof="0" smtClean="0"/>
          </a:p>
          <a:p>
            <a:pPr lvl="1"/>
            <a:endParaRPr lang="en-US" noProof="0" smtClean="0"/>
          </a:p>
          <a:p>
            <a:pPr lvl="1"/>
            <a:r>
              <a:rPr lang="en-US" b="1" noProof="0" smtClean="0"/>
              <a:t>Heuristics</a:t>
            </a:r>
          </a:p>
          <a:p>
            <a:pPr lvl="2"/>
            <a:r>
              <a:rPr lang="en-US" noProof="0" smtClean="0"/>
              <a:t>Not sure the optimal results is provided</a:t>
            </a:r>
          </a:p>
          <a:p>
            <a:pPr lvl="2"/>
            <a:endParaRPr lang="en-US" noProof="0" smtClean="0"/>
          </a:p>
          <a:p>
            <a:pPr lvl="1"/>
            <a:r>
              <a:rPr lang="en-US" noProof="0" smtClean="0"/>
              <a:t>Use the coverage, use the reads quality, use nothing, …</a:t>
            </a:r>
          </a:p>
          <a:p>
            <a:pPr lvl="1"/>
            <a:endParaRPr lang="en-US" noProof="0" smtClean="0"/>
          </a:p>
          <a:p>
            <a:pPr lvl="1"/>
            <a:r>
              <a:rPr lang="en-US" noProof="0" smtClean="0"/>
              <a:t>Difficult to know what is done in practice</a:t>
            </a:r>
          </a:p>
          <a:p>
            <a:pPr lvl="1"/>
            <a:endParaRPr lang="en-US" b="1" noProof="0" smtClean="0"/>
          </a:p>
          <a:p>
            <a:pPr lvl="1"/>
            <a:endParaRPr lang="en-US" b="1" noProof="0" smtClean="0"/>
          </a:p>
          <a:p>
            <a:pPr lvl="1"/>
            <a:endParaRPr lang="en-US" noProof="0"/>
          </a:p>
        </p:txBody>
      </p:sp>
      <p:sp>
        <p:nvSpPr>
          <p:cNvPr id="10" name="Nuage 9"/>
          <p:cNvSpPr/>
          <p:nvPr/>
        </p:nvSpPr>
        <p:spPr>
          <a:xfrm>
            <a:off x="4023069" y="1524000"/>
            <a:ext cx="1967911" cy="814380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Hardest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172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Variant detection by read mapping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Pipeline like :</a:t>
            </a:r>
          </a:p>
          <a:p>
            <a:pPr lvl="1"/>
            <a:r>
              <a:rPr lang="en-US" noProof="0" dirty="0" smtClean="0"/>
              <a:t>BWA (read mapping)</a:t>
            </a:r>
          </a:p>
          <a:p>
            <a:pPr lvl="2"/>
            <a:r>
              <a:rPr lang="en-US" noProof="0" dirty="0" smtClean="0"/>
              <a:t>Seed and extend</a:t>
            </a:r>
          </a:p>
          <a:p>
            <a:pPr lvl="2"/>
            <a:endParaRPr lang="en-US" noProof="0" dirty="0" smtClean="0"/>
          </a:p>
          <a:p>
            <a:pPr lvl="2"/>
            <a:endParaRPr lang="en-US" noProof="0" dirty="0" smtClean="0"/>
          </a:p>
          <a:p>
            <a:pPr lvl="2"/>
            <a:endParaRPr lang="en-US" noProof="0" dirty="0" smtClean="0"/>
          </a:p>
          <a:p>
            <a:pPr lvl="2"/>
            <a:endParaRPr lang="en-US" noProof="0" dirty="0" smtClean="0"/>
          </a:p>
          <a:p>
            <a:pPr lvl="1"/>
            <a:r>
              <a:rPr lang="en-US" noProof="0" dirty="0" smtClean="0"/>
              <a:t>GATK (</a:t>
            </a:r>
            <a:r>
              <a:rPr lang="en-US" noProof="0" dirty="0" err="1" smtClean="0"/>
              <a:t>analyse</a:t>
            </a:r>
            <a:r>
              <a:rPr lang="en-US" noProof="0" dirty="0" smtClean="0"/>
              <a:t> mapped reads for variant calling)</a:t>
            </a:r>
          </a:p>
          <a:p>
            <a:endParaRPr lang="en-US" noProof="0" dirty="0" smtClean="0"/>
          </a:p>
          <a:p>
            <a:pPr lvl="1"/>
            <a:endParaRPr lang="en-US" noProof="0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998499" y="3238130"/>
            <a:ext cx="67374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5903735" y="2850330"/>
            <a:ext cx="28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Ref. genome</a:t>
            </a:r>
            <a:endParaRPr lang="en-US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3169987" y="3567760"/>
            <a:ext cx="2384759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583829" y="3293580"/>
            <a:ext cx="28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Mapped Read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3102129" y="3199350"/>
            <a:ext cx="28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||.||||||.|||||.|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16283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Mapping limitations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noProof="0" dirty="0" smtClean="0"/>
          </a:p>
          <a:p>
            <a:pPr lvl="1"/>
            <a:endParaRPr lang="en-US" noProof="0" dirty="0" smtClean="0"/>
          </a:p>
          <a:p>
            <a:pPr lvl="1"/>
            <a:endParaRPr lang="en-US" noProof="0" dirty="0" smtClean="0"/>
          </a:p>
          <a:p>
            <a:pPr lvl="1"/>
            <a:endParaRPr lang="en-US" noProof="0" dirty="0" smtClean="0"/>
          </a:p>
          <a:p>
            <a:pPr lvl="1"/>
            <a:r>
              <a:rPr lang="en-US" noProof="0" dirty="0" smtClean="0"/>
              <a:t>Limitations in:</a:t>
            </a:r>
          </a:p>
          <a:p>
            <a:pPr lvl="2"/>
            <a:r>
              <a:rPr lang="en-US" noProof="0" dirty="0" smtClean="0"/>
              <a:t>Number of differences</a:t>
            </a:r>
          </a:p>
          <a:p>
            <a:pPr lvl="3"/>
            <a:r>
              <a:rPr lang="en-US" noProof="0" dirty="0" smtClean="0"/>
              <a:t>Highly degenerated reads / far genome</a:t>
            </a:r>
          </a:p>
          <a:p>
            <a:pPr lvl="2"/>
            <a:r>
              <a:rPr lang="en-US" noProof="0" dirty="0" smtClean="0"/>
              <a:t>Structural variant detection</a:t>
            </a:r>
          </a:p>
          <a:p>
            <a:pPr lvl="3"/>
            <a:r>
              <a:rPr lang="en-US" noProof="0" dirty="0" smtClean="0"/>
              <a:t>Hard to detect inversions &amp; large insertions or deletions ?</a:t>
            </a:r>
          </a:p>
          <a:p>
            <a:pPr lvl="3"/>
            <a:endParaRPr lang="en-US" dirty="0"/>
          </a:p>
          <a:p>
            <a:pPr lvl="1"/>
            <a:r>
              <a:rPr lang="en-US" noProof="0" dirty="0" smtClean="0"/>
              <a:t>Time consuming </a:t>
            </a:r>
          </a:p>
          <a:p>
            <a:pPr lvl="3"/>
            <a:endParaRPr lang="en-US" noProof="0" dirty="0" smtClean="0"/>
          </a:p>
        </p:txBody>
      </p:sp>
      <p:grpSp>
        <p:nvGrpSpPr>
          <p:cNvPr id="4" name="Grouper 3"/>
          <p:cNvGrpSpPr/>
          <p:nvPr/>
        </p:nvGrpSpPr>
        <p:grpSpPr>
          <a:xfrm>
            <a:off x="824003" y="1600200"/>
            <a:ext cx="7716538" cy="822277"/>
            <a:chOff x="1143909" y="3150875"/>
            <a:chExt cx="7716538" cy="822277"/>
          </a:xfrm>
        </p:grpSpPr>
        <p:cxnSp>
          <p:nvCxnSpPr>
            <p:cNvPr id="5" name="Connecteur droit 4"/>
            <p:cNvCxnSpPr/>
            <p:nvPr/>
          </p:nvCxnSpPr>
          <p:spPr>
            <a:xfrm>
              <a:off x="1143909" y="3548370"/>
              <a:ext cx="673742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ZoneTexte 5"/>
            <p:cNvSpPr txBox="1"/>
            <p:nvPr/>
          </p:nvSpPr>
          <p:spPr>
            <a:xfrm>
              <a:off x="6049145" y="3150875"/>
              <a:ext cx="2811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Ref. genome</a:t>
              </a:r>
              <a:endParaRPr lang="en-US" dirty="0"/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3315397" y="3878000"/>
              <a:ext cx="2384759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/>
            <p:cNvSpPr txBox="1"/>
            <p:nvPr/>
          </p:nvSpPr>
          <p:spPr>
            <a:xfrm>
              <a:off x="5729239" y="3603820"/>
              <a:ext cx="2811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Mapped Read</a:t>
              </a:r>
              <a:endParaRPr lang="en-US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3247539" y="3509590"/>
              <a:ext cx="2811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"/>
                  <a:cs typeface="Courier"/>
                </a:rPr>
                <a:t>||.||||||.|||||.|</a:t>
              </a:r>
              <a:endParaRPr lang="en-US" dirty="0"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1097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What next in this talk?</a:t>
            </a:r>
            <a:endParaRPr lang="en-US" noProof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Why de novo tools may be an appropriate alternative?</a:t>
            </a:r>
          </a:p>
          <a:p>
            <a:pPr lvl="1"/>
            <a:r>
              <a:rPr lang="en-US" noProof="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A few words about assembly</a:t>
            </a:r>
          </a:p>
          <a:p>
            <a:pPr lvl="1"/>
            <a:r>
              <a:rPr lang="en-US" noProof="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A few words about read mapping</a:t>
            </a:r>
          </a:p>
          <a:p>
            <a:endParaRPr lang="en-US" noProof="0" dirty="0" smtClean="0"/>
          </a:p>
          <a:p>
            <a:r>
              <a:rPr lang="en-US" noProof="0" dirty="0" smtClean="0">
                <a:solidFill>
                  <a:srgbClr val="A53926"/>
                </a:solidFill>
              </a:rPr>
              <a:t>What is the general way for calling variants from raw reads ?</a:t>
            </a:r>
          </a:p>
          <a:p>
            <a:endParaRPr lang="en-US" noProof="0" dirty="0" smtClean="0">
              <a:solidFill>
                <a:srgbClr val="D3AEA8"/>
              </a:solidFill>
            </a:endParaRPr>
          </a:p>
          <a:p>
            <a:r>
              <a:rPr lang="en-US" noProof="0" dirty="0" smtClean="0">
                <a:solidFill>
                  <a:srgbClr val="D3AEA8"/>
                </a:solidFill>
              </a:rPr>
              <a:t>Focus on </a:t>
            </a:r>
            <a:r>
              <a:rPr lang="en-US" noProof="0" dirty="0" err="1" smtClean="0">
                <a:solidFill>
                  <a:srgbClr val="D3AEA8"/>
                </a:solidFill>
              </a:rPr>
              <a:t>discoSnp</a:t>
            </a:r>
            <a:r>
              <a:rPr lang="en-US" noProof="0" dirty="0" smtClean="0">
                <a:solidFill>
                  <a:srgbClr val="D3AEA8"/>
                </a:solidFill>
              </a:rPr>
              <a:t>++ on which the TP is based. </a:t>
            </a:r>
            <a:endParaRPr lang="en-US" noProof="0" dirty="0">
              <a:solidFill>
                <a:srgbClr val="D3AE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07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 56" descr="Screen Shot 2015-03-23 at 17.14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56" y="3255636"/>
            <a:ext cx="5275844" cy="155928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Calling</a:t>
            </a:r>
            <a:r>
              <a:rPr lang="fr-FR" dirty="0" smtClean="0"/>
              <a:t> variants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reads</a:t>
            </a:r>
            <a:r>
              <a:rPr lang="fr-FR" dirty="0" smtClean="0"/>
              <a:t> and </a:t>
            </a:r>
            <a:r>
              <a:rPr lang="fr-FR" dirty="0" err="1" smtClean="0"/>
              <a:t>without</a:t>
            </a:r>
            <a:r>
              <a:rPr lang="fr-FR" dirty="0" smtClean="0"/>
              <a:t> a </a:t>
            </a:r>
            <a:r>
              <a:rPr lang="fr-FR" dirty="0" err="1" smtClean="0"/>
              <a:t>reference</a:t>
            </a:r>
            <a:r>
              <a:rPr lang="fr-FR" dirty="0" smtClean="0"/>
              <a:t> </a:t>
            </a:r>
            <a:r>
              <a:rPr lang="fr-FR" dirty="0" err="1" smtClean="0"/>
              <a:t>genome</a:t>
            </a:r>
            <a:r>
              <a:rPr lang="fr-FR" dirty="0" smtClean="0"/>
              <a:t> – « </a:t>
            </a:r>
            <a:r>
              <a:rPr lang="fr-FR" dirty="0" err="1" smtClean="0"/>
              <a:t>usual</a:t>
            </a:r>
            <a:r>
              <a:rPr lang="fr-FR" dirty="0" smtClean="0"/>
              <a:t> » pipeline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832865"/>
            <a:ext cx="8229600" cy="4876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 smtClean="0"/>
              <a:t>Read </a:t>
            </a:r>
            <a:r>
              <a:rPr lang="fr-FR" dirty="0" err="1" smtClean="0"/>
              <a:t>assembly</a:t>
            </a:r>
            <a:r>
              <a:rPr lang="fr-FR" dirty="0" smtClean="0"/>
              <a:t> 	[SOAP]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Read </a:t>
            </a:r>
            <a:r>
              <a:rPr lang="fr-FR" dirty="0" err="1" smtClean="0"/>
              <a:t>mapping</a:t>
            </a:r>
            <a:r>
              <a:rPr lang="fr-FR" dirty="0" smtClean="0"/>
              <a:t> 	[BWA]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GATK </a:t>
            </a:r>
            <a:r>
              <a:rPr lang="fr-FR" dirty="0" err="1" smtClean="0"/>
              <a:t>calling</a:t>
            </a:r>
            <a:r>
              <a:rPr lang="fr-FR" dirty="0" smtClean="0"/>
              <a:t> 	[GATK]</a:t>
            </a:r>
            <a:endParaRPr lang="fr-FR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271" y="3523646"/>
            <a:ext cx="1540402" cy="1023267"/>
          </a:xfrm>
          <a:prstGeom prst="rect">
            <a:avLst/>
          </a:prstGeom>
        </p:spPr>
      </p:pic>
      <p:cxnSp>
        <p:nvCxnSpPr>
          <p:cNvPr id="25" name="Connecteur droit avec flèche 24"/>
          <p:cNvCxnSpPr>
            <a:stCxn id="26" idx="3"/>
            <a:endCxn id="27" idx="1"/>
          </p:cNvCxnSpPr>
          <p:nvPr/>
        </p:nvCxnSpPr>
        <p:spPr>
          <a:xfrm flipV="1">
            <a:off x="3868156" y="5430294"/>
            <a:ext cx="678397" cy="3195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Imag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754" y="5186102"/>
            <a:ext cx="1540402" cy="112757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553" y="4885865"/>
            <a:ext cx="3065611" cy="1088858"/>
          </a:xfrm>
          <a:prstGeom prst="rect">
            <a:avLst/>
          </a:prstGeom>
        </p:spPr>
      </p:pic>
      <p:cxnSp>
        <p:nvCxnSpPr>
          <p:cNvPr id="28" name="Connecteur droit avec flèche 27"/>
          <p:cNvCxnSpPr>
            <a:stCxn id="23" idx="3"/>
            <a:endCxn id="27" idx="1"/>
          </p:cNvCxnSpPr>
          <p:nvPr/>
        </p:nvCxnSpPr>
        <p:spPr>
          <a:xfrm>
            <a:off x="3233673" y="4035280"/>
            <a:ext cx="1312880" cy="13950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V="1">
            <a:off x="5283733" y="4760245"/>
            <a:ext cx="0" cy="3625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en angle 46"/>
          <p:cNvCxnSpPr>
            <a:stCxn id="23" idx="2"/>
            <a:endCxn id="26" idx="1"/>
          </p:cNvCxnSpPr>
          <p:nvPr/>
        </p:nvCxnSpPr>
        <p:spPr>
          <a:xfrm rot="5400000">
            <a:off x="1794125" y="5080542"/>
            <a:ext cx="1202976" cy="135718"/>
          </a:xfrm>
          <a:prstGeom prst="bentConnector4">
            <a:avLst>
              <a:gd name="adj1" fmla="val 26567"/>
              <a:gd name="adj2" fmla="val 26843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81130" y="4035280"/>
            <a:ext cx="14121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ZoneTexte 58"/>
          <p:cNvSpPr txBox="1"/>
          <p:nvPr/>
        </p:nvSpPr>
        <p:spPr>
          <a:xfrm>
            <a:off x="1693271" y="5062056"/>
            <a:ext cx="62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60" name="ZoneTexte 59"/>
          <p:cNvSpPr txBox="1"/>
          <p:nvPr/>
        </p:nvSpPr>
        <p:spPr>
          <a:xfrm>
            <a:off x="4097611" y="5122797"/>
            <a:ext cx="62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61" name="ZoneTexte 60"/>
          <p:cNvSpPr txBox="1"/>
          <p:nvPr/>
        </p:nvSpPr>
        <p:spPr>
          <a:xfrm>
            <a:off x="5283733" y="4630258"/>
            <a:ext cx="62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43911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What next in this talk?</a:t>
            </a:r>
            <a:endParaRPr lang="en-US" noProof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>
                <a:solidFill>
                  <a:srgbClr val="D3AEA8"/>
                </a:solidFill>
              </a:rPr>
              <a:t>Why de novo tools may be an appropriate alternative?</a:t>
            </a:r>
          </a:p>
          <a:p>
            <a:pPr lvl="1"/>
            <a:r>
              <a:rPr lang="en-US" noProof="0" dirty="0" smtClean="0">
                <a:solidFill>
                  <a:srgbClr val="D3AEA8"/>
                </a:solidFill>
              </a:rPr>
              <a:t>A few words about assembly</a:t>
            </a:r>
          </a:p>
          <a:p>
            <a:pPr lvl="1"/>
            <a:r>
              <a:rPr lang="en-US" noProof="0" dirty="0" smtClean="0">
                <a:solidFill>
                  <a:srgbClr val="D3AEA8"/>
                </a:solidFill>
              </a:rPr>
              <a:t>A few words about read mapping</a:t>
            </a:r>
          </a:p>
          <a:p>
            <a:endParaRPr lang="en-US" noProof="0" dirty="0" smtClean="0">
              <a:solidFill>
                <a:srgbClr val="D3AEA8"/>
              </a:solidFill>
            </a:endParaRPr>
          </a:p>
          <a:p>
            <a:r>
              <a:rPr lang="en-US" noProof="0" dirty="0" smtClean="0">
                <a:solidFill>
                  <a:srgbClr val="D3AEA8"/>
                </a:solidFill>
              </a:rPr>
              <a:t>What is the general way for calling variants from raw reads ?</a:t>
            </a:r>
          </a:p>
          <a:p>
            <a:endParaRPr lang="en-US" noProof="0" dirty="0" smtClean="0"/>
          </a:p>
          <a:p>
            <a:r>
              <a:rPr lang="en-US" noProof="0" dirty="0" smtClean="0">
                <a:solidFill>
                  <a:srgbClr val="A53926"/>
                </a:solidFill>
              </a:rPr>
              <a:t>Focus on </a:t>
            </a:r>
            <a:r>
              <a:rPr lang="en-US" noProof="0" dirty="0" err="1" smtClean="0">
                <a:solidFill>
                  <a:srgbClr val="A53926"/>
                </a:solidFill>
              </a:rPr>
              <a:t>discoSnp</a:t>
            </a:r>
            <a:r>
              <a:rPr lang="en-US" noProof="0" dirty="0" smtClean="0">
                <a:solidFill>
                  <a:srgbClr val="A53926"/>
                </a:solidFill>
              </a:rPr>
              <a:t>++ on which the TP is based. </a:t>
            </a:r>
            <a:endParaRPr lang="en-US" noProof="0" dirty="0">
              <a:solidFill>
                <a:srgbClr val="A539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08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19" y="2149186"/>
            <a:ext cx="6823363" cy="159859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92" y="3134618"/>
            <a:ext cx="598268" cy="43872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128338" y="300181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noProof="0" smtClean="0">
                <a:latin typeface="Disco Inferno"/>
                <a:cs typeface="Disco Inferno"/>
              </a:rPr>
              <a:t>Disc</a:t>
            </a:r>
            <a:r>
              <a:rPr lang="en-US" noProof="0" smtClean="0"/>
              <a:t>   </a:t>
            </a:r>
            <a:r>
              <a:rPr lang="en-US" noProof="0" smtClean="0">
                <a:latin typeface="Disco Inferno"/>
                <a:cs typeface="Disco Inferno"/>
              </a:rPr>
              <a:t>Snp</a:t>
            </a:r>
            <a:r>
              <a:rPr lang="en-US" noProof="0" smtClean="0"/>
              <a:t> </a:t>
            </a:r>
            <a:r>
              <a:rPr lang="en-US" noProof="0"/>
              <a:t/>
            </a:r>
            <a:br>
              <a:rPr lang="en-US" noProof="0"/>
            </a:b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985131"/>
            <a:ext cx="6400800" cy="2179564"/>
          </a:xfrm>
        </p:spPr>
        <p:txBody>
          <a:bodyPr>
            <a:normAutofit/>
          </a:bodyPr>
          <a:lstStyle/>
          <a:p>
            <a:r>
              <a:rPr lang="en-US" noProof="0"/>
              <a:t>De novo </a:t>
            </a:r>
            <a:r>
              <a:rPr lang="en-US" b="1" u="sng" noProof="0"/>
              <a:t>disco</a:t>
            </a:r>
            <a:r>
              <a:rPr lang="en-US" noProof="0"/>
              <a:t>very of </a:t>
            </a:r>
            <a:r>
              <a:rPr lang="en-US" noProof="0" smtClean="0"/>
              <a:t>isolated SNPs from raw NGS reads</a:t>
            </a:r>
          </a:p>
          <a:p>
            <a:endParaRPr lang="en-US" noProof="0" smtClean="0"/>
          </a:p>
          <a:p>
            <a:endParaRPr lang="en-US" noProof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103909" y="322585"/>
            <a:ext cx="23321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Raluca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Uricaru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Guillaume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Rizk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Vincent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Lacroix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Elsa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Quillery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Olivier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Plantard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Rayan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Chikhi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Claire Lemaitre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Pierre Peterlongo</a:t>
            </a:r>
          </a:p>
          <a:p>
            <a:endParaRPr lang="en-US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103909" y="94080"/>
            <a:ext cx="8919556" cy="6609081"/>
          </a:xfrm>
          <a:prstGeom prst="roundRect">
            <a:avLst/>
          </a:prstGeom>
          <a:noFill/>
          <a:ln w="762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à coins arrondis 12"/>
          <p:cNvSpPr/>
          <p:nvPr/>
        </p:nvSpPr>
        <p:spPr>
          <a:xfrm>
            <a:off x="39201" y="47041"/>
            <a:ext cx="9039142" cy="6742359"/>
          </a:xfrm>
          <a:prstGeom prst="roundRect">
            <a:avLst/>
          </a:prstGeom>
          <a:noFill/>
          <a:ln w="76200" cmpd="sng">
            <a:solidFill>
              <a:srgbClr val="6732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804" y="369130"/>
            <a:ext cx="3520334" cy="17800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9324" y="5333376"/>
            <a:ext cx="7891032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 err="1" smtClean="0"/>
              <a:t>Uricaru</a:t>
            </a:r>
            <a:r>
              <a:rPr lang="fr-FR" dirty="0" smtClean="0"/>
              <a:t>, R., </a:t>
            </a:r>
            <a:r>
              <a:rPr lang="fr-FR" dirty="0" err="1" smtClean="0"/>
              <a:t>Rizk</a:t>
            </a:r>
            <a:r>
              <a:rPr lang="fr-FR" dirty="0" smtClean="0"/>
              <a:t>, G., Lacroix, V., </a:t>
            </a:r>
            <a:r>
              <a:rPr lang="fr-FR" dirty="0" err="1" smtClean="0"/>
              <a:t>Quillery</a:t>
            </a:r>
            <a:r>
              <a:rPr lang="fr-FR" dirty="0" smtClean="0"/>
              <a:t>, E., Plantard, O., </a:t>
            </a:r>
            <a:r>
              <a:rPr lang="fr-FR" dirty="0" err="1" smtClean="0"/>
              <a:t>Chikhi</a:t>
            </a:r>
            <a:r>
              <a:rPr lang="fr-FR" dirty="0" smtClean="0"/>
              <a:t>, R., … Peterlongo, P. (2014). Reference-free </a:t>
            </a:r>
            <a:r>
              <a:rPr lang="fr-FR" dirty="0" err="1" smtClean="0"/>
              <a:t>detection</a:t>
            </a:r>
            <a:r>
              <a:rPr lang="fr-FR" dirty="0" smtClean="0"/>
              <a:t> of </a:t>
            </a:r>
            <a:r>
              <a:rPr lang="fr-FR" dirty="0" err="1" smtClean="0"/>
              <a:t>isolated</a:t>
            </a:r>
            <a:r>
              <a:rPr lang="fr-FR" dirty="0" smtClean="0"/>
              <a:t> </a:t>
            </a:r>
            <a:r>
              <a:rPr lang="fr-FR" dirty="0" err="1" smtClean="0"/>
              <a:t>SNPs</a:t>
            </a:r>
            <a:r>
              <a:rPr lang="fr-FR" dirty="0" smtClean="0"/>
              <a:t>. </a:t>
            </a:r>
            <a:r>
              <a:rPr lang="fr-FR" dirty="0" err="1" smtClean="0"/>
              <a:t>Nucleic</a:t>
            </a:r>
            <a:r>
              <a:rPr lang="fr-FR" dirty="0" smtClean="0"/>
              <a:t> </a:t>
            </a:r>
            <a:r>
              <a:rPr lang="fr-FR" dirty="0" err="1" smtClean="0"/>
              <a:t>Acids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r>
              <a:rPr lang="fr-FR" dirty="0" smtClean="0"/>
              <a:t>. doi:10.1093/</a:t>
            </a:r>
            <a:r>
              <a:rPr lang="fr-FR" dirty="0" err="1" smtClean="0"/>
              <a:t>nar</a:t>
            </a:r>
            <a:r>
              <a:rPr lang="fr-FR" dirty="0" smtClean="0"/>
              <a:t>/gku1187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4384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19" y="2149186"/>
            <a:ext cx="6823363" cy="159859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92" y="3134618"/>
            <a:ext cx="598268" cy="43872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128338" y="300181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noProof="0" smtClean="0">
                <a:latin typeface="Disco Inferno"/>
                <a:cs typeface="Disco Inferno"/>
              </a:rPr>
              <a:t>Disc</a:t>
            </a:r>
            <a:r>
              <a:rPr lang="en-US" noProof="0" smtClean="0"/>
              <a:t>   </a:t>
            </a:r>
            <a:r>
              <a:rPr lang="en-US" noProof="0" smtClean="0">
                <a:latin typeface="Disco Inferno"/>
                <a:cs typeface="Disco Inferno"/>
              </a:rPr>
              <a:t>Snp</a:t>
            </a:r>
            <a:r>
              <a:rPr lang="en-US" noProof="0" smtClean="0"/>
              <a:t> </a:t>
            </a:r>
            <a:r>
              <a:rPr lang="en-US" noProof="0"/>
              <a:t/>
            </a:r>
            <a:br>
              <a:rPr lang="en-US" noProof="0"/>
            </a:br>
            <a:endParaRPr lang="en-US" noProof="0"/>
          </a:p>
        </p:txBody>
      </p:sp>
      <p:sp>
        <p:nvSpPr>
          <p:cNvPr id="6" name="ZoneTexte 5"/>
          <p:cNvSpPr txBox="1"/>
          <p:nvPr/>
        </p:nvSpPr>
        <p:spPr>
          <a:xfrm>
            <a:off x="103909" y="322585"/>
            <a:ext cx="23321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Raluca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Uricaru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Guillaume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Rizk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Vincent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Lacroix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Elsa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Quillery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Olivier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Plantard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Rayan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Chikhi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Claire Lemaitre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Pierre Peterlongo</a:t>
            </a:r>
          </a:p>
          <a:p>
            <a:endParaRPr lang="en-US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103909" y="94080"/>
            <a:ext cx="8919556" cy="6609081"/>
          </a:xfrm>
          <a:prstGeom prst="roundRect">
            <a:avLst/>
          </a:prstGeom>
          <a:noFill/>
          <a:ln w="762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à coins arrondis 12"/>
          <p:cNvSpPr/>
          <p:nvPr/>
        </p:nvSpPr>
        <p:spPr>
          <a:xfrm>
            <a:off x="39201" y="47041"/>
            <a:ext cx="9039142" cy="6742359"/>
          </a:xfrm>
          <a:prstGeom prst="roundRect">
            <a:avLst/>
          </a:prstGeom>
          <a:noFill/>
          <a:ln w="76200" cmpd="sng">
            <a:solidFill>
              <a:srgbClr val="6732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804" y="369130"/>
            <a:ext cx="3520334" cy="17800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55994" y="2907908"/>
            <a:ext cx="8744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++</a:t>
            </a:r>
            <a:endParaRPr lang="fr-F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Sous-titre 2"/>
          <p:cNvSpPr>
            <a:spLocks noGrp="1"/>
          </p:cNvSpPr>
          <p:nvPr>
            <p:ph type="subTitle" idx="1"/>
          </p:nvPr>
        </p:nvSpPr>
        <p:spPr>
          <a:xfrm>
            <a:off x="1371600" y="3985131"/>
            <a:ext cx="6400800" cy="2179564"/>
          </a:xfrm>
        </p:spPr>
        <p:txBody>
          <a:bodyPr>
            <a:normAutofit/>
          </a:bodyPr>
          <a:lstStyle/>
          <a:p>
            <a:r>
              <a:rPr lang="en-US" strike="sngStrike" noProof="0"/>
              <a:t>De novo </a:t>
            </a:r>
            <a:r>
              <a:rPr lang="en-US" b="1" u="sng" strike="sngStrike" noProof="0"/>
              <a:t>disco</a:t>
            </a:r>
            <a:r>
              <a:rPr lang="en-US" strike="sngStrike" noProof="0"/>
              <a:t>very of </a:t>
            </a:r>
            <a:r>
              <a:rPr lang="en-US" strike="sngStrike" noProof="0" smtClean="0"/>
              <a:t>isolated SNPs from raw NGS reads</a:t>
            </a:r>
          </a:p>
          <a:p>
            <a:r>
              <a:rPr lang="en-US" noProof="0"/>
              <a:t>De novo </a:t>
            </a:r>
            <a:r>
              <a:rPr lang="en-US" b="1" u="sng" noProof="0"/>
              <a:t>disco</a:t>
            </a:r>
            <a:r>
              <a:rPr lang="en-US" noProof="0"/>
              <a:t>very of </a:t>
            </a:r>
            <a:r>
              <a:rPr lang="en-US" noProof="0" smtClean="0"/>
              <a:t>SNPs and </a:t>
            </a:r>
            <a:r>
              <a:rPr lang="en-US" noProof="0"/>
              <a:t>i</a:t>
            </a:r>
            <a:r>
              <a:rPr lang="en-US" noProof="0" smtClean="0"/>
              <a:t>ndels from </a:t>
            </a:r>
            <a:r>
              <a:rPr lang="en-US" noProof="0"/>
              <a:t>raw NGS reads</a:t>
            </a:r>
          </a:p>
          <a:p>
            <a:endParaRPr lang="en-US" noProof="0" smtClean="0"/>
          </a:p>
          <a:p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459986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DiscoSnp++</a:t>
            </a:r>
            <a:endParaRPr lang="en-US" noProof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4221575" cy="365125"/>
          </a:xfrm>
        </p:spPr>
        <p:txBody>
          <a:bodyPr/>
          <a:lstStyle/>
          <a:p>
            <a:r>
              <a:rPr lang="en-US" smtClean="0"/>
              <a:t>Peterlongo - Colib'read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53" y="2235261"/>
            <a:ext cx="953279" cy="84460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456" y="3519653"/>
            <a:ext cx="823485" cy="901172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>
            <a:off x="1831199" y="3231433"/>
            <a:ext cx="65688" cy="2882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837" y="2056599"/>
            <a:ext cx="1540402" cy="1023267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 flipV="1">
            <a:off x="2367799" y="3231433"/>
            <a:ext cx="198692" cy="425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637" y="1912233"/>
            <a:ext cx="1777999" cy="1301496"/>
          </a:xfrm>
          <a:prstGeom prst="rect">
            <a:avLst/>
          </a:prstGeom>
        </p:spPr>
      </p:pic>
      <p:cxnSp>
        <p:nvCxnSpPr>
          <p:cNvPr id="14" name="Connecteur droit avec flèche 13"/>
          <p:cNvCxnSpPr/>
          <p:nvPr/>
        </p:nvCxnSpPr>
        <p:spPr>
          <a:xfrm>
            <a:off x="4348019" y="2652685"/>
            <a:ext cx="5080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6904184" y="2640079"/>
            <a:ext cx="842817" cy="439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7585364" y="3319598"/>
            <a:ext cx="2043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SNPs</a:t>
            </a:r>
          </a:p>
          <a:p>
            <a:r>
              <a:rPr lang="en-US" sz="2000" b="1" dirty="0" err="1" smtClean="0"/>
              <a:t>Indels</a:t>
            </a:r>
            <a:endParaRPr lang="en-US" sz="2000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242941" y="4236410"/>
            <a:ext cx="1694060" cy="3851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5558796" y="3905753"/>
            <a:ext cx="2026568" cy="838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3" name="Imag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51" y="4747947"/>
            <a:ext cx="2882779" cy="675386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3259" y="5140720"/>
            <a:ext cx="252760" cy="185357"/>
          </a:xfrm>
          <a:prstGeom prst="rect">
            <a:avLst/>
          </a:prstGeom>
        </p:spPr>
      </p:pic>
      <p:sp>
        <p:nvSpPr>
          <p:cNvPr id="25" name="Titre 1"/>
          <p:cNvSpPr txBox="1">
            <a:spLocks/>
          </p:cNvSpPr>
          <p:nvPr/>
        </p:nvSpPr>
        <p:spPr>
          <a:xfrm>
            <a:off x="3070241" y="5069988"/>
            <a:ext cx="3283734" cy="574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Disco Inferno"/>
                <a:cs typeface="Disco Inferno"/>
              </a:rPr>
              <a:t>Disc</a:t>
            </a:r>
            <a:r>
              <a:rPr lang="en-US" dirty="0" smtClean="0"/>
              <a:t>   </a:t>
            </a:r>
            <a:r>
              <a:rPr lang="en-US" dirty="0" err="1" smtClean="0">
                <a:latin typeface="Disco Inferno"/>
                <a:cs typeface="Disco Inferno"/>
              </a:rPr>
              <a:t>Snp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6239" y="2178959"/>
            <a:ext cx="710008" cy="922239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14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736" y="3924003"/>
            <a:ext cx="2531779" cy="228282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NGS context</a:t>
            </a:r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42" y="3232007"/>
            <a:ext cx="2036258" cy="1352657"/>
          </a:xfrm>
          <a:prstGeom prst="rect">
            <a:avLst/>
          </a:prstGeom>
        </p:spPr>
      </p:pic>
      <p:sp>
        <p:nvSpPr>
          <p:cNvPr id="18" name="Espace réservé du pied de page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135" y="1600200"/>
            <a:ext cx="1283001" cy="17097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803400"/>
            <a:ext cx="1310284" cy="13081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4242" y="1853968"/>
            <a:ext cx="1813916" cy="125753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91000" y="1417638"/>
            <a:ext cx="4838700" cy="239236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/>
          <p:cNvSpPr txBox="1"/>
          <p:nvPr/>
        </p:nvSpPr>
        <p:spPr>
          <a:xfrm>
            <a:off x="4343400" y="3309938"/>
            <a:ext cx="468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(Very good) Reference exists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4191000" y="3924003"/>
            <a:ext cx="4838700" cy="2392362"/>
          </a:xfrm>
          <a:prstGeom prst="rect">
            <a:avLst/>
          </a:prstGeom>
          <a:noFill/>
          <a:ln w="12700" cmpd="sng"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/>
          <p:cNvSpPr txBox="1"/>
          <p:nvPr/>
        </p:nvSpPr>
        <p:spPr>
          <a:xfrm>
            <a:off x="4343400" y="5816303"/>
            <a:ext cx="369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 (good) reference</a:t>
            </a:r>
            <a:endParaRPr lang="en-US" sz="2400" dirty="0"/>
          </a:p>
        </p:txBody>
      </p:sp>
      <p:cxnSp>
        <p:nvCxnSpPr>
          <p:cNvPr id="25" name="Connecteur droit avec flèche 24"/>
          <p:cNvCxnSpPr>
            <a:endCxn id="12" idx="1"/>
          </p:cNvCxnSpPr>
          <p:nvPr/>
        </p:nvCxnSpPr>
        <p:spPr>
          <a:xfrm flipV="1">
            <a:off x="3313545" y="2613819"/>
            <a:ext cx="877455" cy="864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23" idx="1"/>
          </p:cNvCxnSpPr>
          <p:nvPr/>
        </p:nvCxnSpPr>
        <p:spPr>
          <a:xfrm>
            <a:off x="3313545" y="4341086"/>
            <a:ext cx="877455" cy="7790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3135" y="4252185"/>
            <a:ext cx="1682757" cy="147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4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182" y="1189181"/>
            <a:ext cx="4398818" cy="2472669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DiscoSnp++: SNPs &amp; Indels</a:t>
            </a:r>
            <a:endParaRPr lang="en-US" noProof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189181"/>
            <a:ext cx="4287982" cy="2472669"/>
          </a:xfrm>
        </p:spPr>
        <p:txBody>
          <a:bodyPr>
            <a:normAutofit/>
          </a:bodyPr>
          <a:lstStyle/>
          <a:p>
            <a:r>
              <a:rPr lang="en-US" noProof="0" smtClean="0"/>
              <a:t>“</a:t>
            </a:r>
            <a:r>
              <a:rPr lang="en-US" b="1" noProof="0" smtClean="0"/>
              <a:t>Single </a:t>
            </a:r>
            <a:r>
              <a:rPr lang="en-US" b="1" noProof="0"/>
              <a:t>Nucleotide </a:t>
            </a:r>
            <a:r>
              <a:rPr lang="en-US" noProof="0" smtClean="0"/>
              <a:t>differs </a:t>
            </a:r>
            <a:r>
              <a:rPr lang="en-US" noProof="0"/>
              <a:t>between members of a biological species or paired </a:t>
            </a:r>
            <a:r>
              <a:rPr lang="en-US" noProof="0" smtClean="0"/>
              <a:t>chromosomes”</a:t>
            </a:r>
          </a:p>
          <a:p>
            <a:endParaRPr lang="en-US" noProof="0" smtClean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4221575" cy="365125"/>
          </a:xfrm>
        </p:spPr>
        <p:txBody>
          <a:bodyPr/>
          <a:lstStyle/>
          <a:p>
            <a:r>
              <a:rPr lang="en-US" smtClean="0"/>
              <a:t>Peterlongo - Colib'read</a:t>
            </a:r>
            <a:endParaRPr lang="en-US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630382" y="3953489"/>
            <a:ext cx="8229600" cy="334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AACGGCATCAG</a:t>
            </a:r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CGCGAGCATAC</a:t>
            </a:r>
            <a:br>
              <a:rPr lang="en-US" dirty="0" smtClean="0"/>
            </a:br>
            <a:r>
              <a:rPr lang="en-US" dirty="0" smtClean="0"/>
              <a:t>AACGGCATCAG</a:t>
            </a:r>
            <a:r>
              <a:rPr lang="en-US" b="1" dirty="0" smtClean="0">
                <a:solidFill>
                  <a:srgbClr val="FF0000"/>
                </a:solidFill>
              </a:rPr>
              <a:t>G</a:t>
            </a:r>
            <a:r>
              <a:rPr lang="en-US" dirty="0" smtClean="0"/>
              <a:t>CGCGAGCATAC</a:t>
            </a:r>
            <a:endParaRPr lang="en-US" dirty="0"/>
          </a:p>
          <a:p>
            <a:r>
              <a:rPr lang="en-US" dirty="0" smtClean="0"/>
              <a:t>Markers, Personalized medicine, GWAS</a:t>
            </a:r>
            <a:r>
              <a:rPr lang="en-US" dirty="0"/>
              <a:t>, forensic </a:t>
            </a:r>
            <a:r>
              <a:rPr lang="en-US" dirty="0" smtClean="0"/>
              <a:t>science, …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4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182" y="1189181"/>
            <a:ext cx="4398818" cy="2472669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DiscoSnp++: SNPs &amp; Indels</a:t>
            </a:r>
            <a:endParaRPr lang="en-US" noProof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189181"/>
            <a:ext cx="4287982" cy="2472669"/>
          </a:xfrm>
        </p:spPr>
        <p:txBody>
          <a:bodyPr>
            <a:normAutofit/>
          </a:bodyPr>
          <a:lstStyle/>
          <a:p>
            <a:r>
              <a:rPr lang="en-US" noProof="0" smtClean="0"/>
              <a:t>“</a:t>
            </a:r>
            <a:r>
              <a:rPr lang="en-US" b="1" noProof="0" smtClean="0"/>
              <a:t>Indel</a:t>
            </a:r>
            <a:r>
              <a:rPr lang="en-US" b="1" noProof="0"/>
              <a:t>” </a:t>
            </a:r>
            <a:r>
              <a:rPr lang="en-US" noProof="0"/>
              <a:t>insertion or </a:t>
            </a:r>
            <a:r>
              <a:rPr lang="en-US" noProof="0" smtClean="0"/>
              <a:t>deletion </a:t>
            </a:r>
            <a:r>
              <a:rPr lang="en-US" noProof="0"/>
              <a:t>of </a:t>
            </a:r>
            <a:r>
              <a:rPr lang="en-US" noProof="0" smtClean="0"/>
              <a:t>base(s) </a:t>
            </a:r>
            <a:r>
              <a:rPr lang="en-US" noProof="0"/>
              <a:t>in the DNA of an organism</a:t>
            </a:r>
            <a:endParaRPr lang="en-US" noProof="0" smtClean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4221575" cy="365125"/>
          </a:xfrm>
        </p:spPr>
        <p:txBody>
          <a:bodyPr/>
          <a:lstStyle/>
          <a:p>
            <a:r>
              <a:rPr lang="en-US" smtClean="0"/>
              <a:t>Peterlongo - Colib'read</a:t>
            </a:r>
            <a:endParaRPr lang="en-US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630381" y="3953489"/>
            <a:ext cx="8957126" cy="334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AACGGCATCAG</a:t>
            </a:r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CGCGAGCATAC</a:t>
            </a:r>
            <a:br>
              <a:rPr lang="en-US" dirty="0" smtClean="0"/>
            </a:br>
            <a:r>
              <a:rPr lang="en-US" dirty="0" smtClean="0"/>
              <a:t>AACGGCATCAG</a:t>
            </a:r>
            <a:r>
              <a:rPr lang="en-US" b="1" dirty="0" smtClean="0">
                <a:solidFill>
                  <a:srgbClr val="FF0000"/>
                </a:solidFill>
              </a:rPr>
              <a:t>AATGCA</a:t>
            </a:r>
            <a:r>
              <a:rPr lang="en-US" dirty="0" smtClean="0"/>
              <a:t>CGCGAGCATAC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4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D</a:t>
            </a:r>
            <a:r>
              <a:rPr lang="en-US" noProof="0" smtClean="0"/>
              <a:t>iscoSnp: Use cases</a:t>
            </a:r>
            <a:endParaRPr lang="en-US" noProof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0" smtClean="0"/>
              <a:t>What you have</a:t>
            </a:r>
            <a:endParaRPr lang="en-US" noProof="0" smtClean="0"/>
          </a:p>
          <a:p>
            <a:pPr lvl="1"/>
            <a:r>
              <a:rPr lang="en-US" noProof="0" smtClean="0"/>
              <a:t>sequenced reads</a:t>
            </a:r>
          </a:p>
          <a:p>
            <a:pPr lvl="1"/>
            <a:r>
              <a:rPr lang="en-US" noProof="0" smtClean="0"/>
              <a:t>1 to </a:t>
            </a:r>
            <a:r>
              <a:rPr lang="en-US" i="1" noProof="0" smtClean="0"/>
              <a:t>n</a:t>
            </a:r>
            <a:r>
              <a:rPr lang="en-US" noProof="0" smtClean="0"/>
              <a:t> sets (replicates, strains, individuals, …)</a:t>
            </a:r>
          </a:p>
          <a:p>
            <a:r>
              <a:rPr lang="en-US" b="1" noProof="0" smtClean="0"/>
              <a:t>What you </a:t>
            </a:r>
            <a:r>
              <a:rPr lang="en-US" b="1" u="sng" noProof="0" smtClean="0"/>
              <a:t>don’t</a:t>
            </a:r>
            <a:r>
              <a:rPr lang="en-US" b="1" noProof="0" smtClean="0"/>
              <a:t> have</a:t>
            </a:r>
            <a:endParaRPr lang="en-US" noProof="0" smtClean="0"/>
          </a:p>
          <a:p>
            <a:pPr lvl="1"/>
            <a:r>
              <a:rPr lang="en-US" noProof="0" smtClean="0"/>
              <a:t>reference genome (close or good)</a:t>
            </a:r>
          </a:p>
          <a:p>
            <a:r>
              <a:rPr lang="en-US" b="1" noProof="0" smtClean="0"/>
              <a:t>What you want</a:t>
            </a:r>
            <a:endParaRPr lang="en-US" noProof="0" smtClean="0"/>
          </a:p>
          <a:p>
            <a:pPr lvl="1"/>
            <a:r>
              <a:rPr lang="en-US" noProof="0" smtClean="0"/>
              <a:t>SNPs with their coverage/quality in each set</a:t>
            </a:r>
          </a:p>
          <a:p>
            <a:r>
              <a:rPr lang="en-US" b="1" noProof="0" smtClean="0">
                <a:solidFill>
                  <a:srgbClr val="7F7F7F"/>
                </a:solidFill>
              </a:rPr>
              <a:t>What you don’t need </a:t>
            </a:r>
          </a:p>
          <a:p>
            <a:pPr lvl="1"/>
            <a:r>
              <a:rPr lang="en-US" noProof="0" smtClean="0">
                <a:solidFill>
                  <a:srgbClr val="7F7F7F"/>
                </a:solidFill>
              </a:rPr>
              <a:t>genomic location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4221575" cy="365125"/>
          </a:xfrm>
        </p:spPr>
        <p:txBody>
          <a:bodyPr/>
          <a:lstStyle/>
          <a:p>
            <a:r>
              <a:rPr lang="en-US" smtClean="0"/>
              <a:t>Peterlongo - Colib'read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7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Methods at a glance</a:t>
            </a:r>
            <a:endParaRPr lang="en-US" noProof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97709"/>
          </a:xfrm>
        </p:spPr>
        <p:txBody>
          <a:bodyPr>
            <a:normAutofit/>
          </a:bodyPr>
          <a:lstStyle/>
          <a:p>
            <a:r>
              <a:rPr lang="en-US" u="sng" noProof="0" smtClean="0"/>
              <a:t>Detect bubbles</a:t>
            </a:r>
            <a:r>
              <a:rPr lang="en-US" noProof="0" smtClean="0"/>
              <a:t> in </a:t>
            </a:r>
            <a:r>
              <a:rPr lang="en-US" i="1" noProof="0" smtClean="0"/>
              <a:t>de-bruin </a:t>
            </a:r>
            <a:r>
              <a:rPr lang="en-US" noProof="0" smtClean="0"/>
              <a:t>graph. </a:t>
            </a:r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03167" y="4350352"/>
            <a:ext cx="8229600" cy="1297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All </a:t>
            </a:r>
            <a:r>
              <a:rPr lang="en-US" dirty="0"/>
              <a:t>read sets </a:t>
            </a:r>
            <a:r>
              <a:rPr lang="en-US" dirty="0" smtClean="0"/>
              <a:t>mixed</a:t>
            </a:r>
          </a:p>
          <a:p>
            <a:r>
              <a:rPr lang="en-US" dirty="0" smtClean="0"/>
              <a:t>Uses GATB</a:t>
            </a:r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33</a:t>
            </a:fld>
            <a:endParaRPr lang="en-US"/>
          </a:p>
        </p:txBody>
      </p:sp>
      <p:pic>
        <p:nvPicPr>
          <p:cNvPr id="10" name="Image 9" descr="bub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89" y="2783609"/>
            <a:ext cx="6809083" cy="118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Methods at a glance</a:t>
            </a:r>
            <a:endParaRPr lang="en-US" noProof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97709"/>
          </a:xfrm>
        </p:spPr>
        <p:txBody>
          <a:bodyPr>
            <a:normAutofit/>
          </a:bodyPr>
          <a:lstStyle/>
          <a:p>
            <a:r>
              <a:rPr lang="en-US" u="sng" noProof="0" smtClean="0"/>
              <a:t>Isolated SNPs</a:t>
            </a:r>
            <a:r>
              <a:rPr lang="en-US" noProof="0" smtClean="0"/>
              <a:t> Published discoSnp version</a:t>
            </a:r>
          </a:p>
        </p:txBody>
      </p:sp>
      <p:pic>
        <p:nvPicPr>
          <p:cNvPr id="2" name="Image 1" descr="bubble_sn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54" y="2516924"/>
            <a:ext cx="8289013" cy="1518032"/>
          </a:xfrm>
          <a:prstGeom prst="rect">
            <a:avLst/>
          </a:prstGeom>
        </p:spPr>
      </p:pic>
      <p:sp>
        <p:nvSpPr>
          <p:cNvPr id="6" name="Espace réservé du contenu 4"/>
          <p:cNvSpPr txBox="1">
            <a:spLocks/>
          </p:cNvSpPr>
          <p:nvPr/>
        </p:nvSpPr>
        <p:spPr>
          <a:xfrm>
            <a:off x="403167" y="4350352"/>
            <a:ext cx="8229600" cy="1297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Two paths of length </a:t>
            </a:r>
            <a:r>
              <a:rPr lang="en-US" i="1" dirty="0" smtClean="0"/>
              <a:t>k</a:t>
            </a:r>
            <a:r>
              <a:rPr lang="en-US" dirty="0" smtClean="0"/>
              <a:t> nodes</a:t>
            </a:r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72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Methods at a glance</a:t>
            </a:r>
            <a:endParaRPr lang="en-US" noProof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97709"/>
          </a:xfrm>
        </p:spPr>
        <p:txBody>
          <a:bodyPr>
            <a:normAutofit/>
          </a:bodyPr>
          <a:lstStyle/>
          <a:p>
            <a:r>
              <a:rPr lang="en-US" u="sng" noProof="0" smtClean="0"/>
              <a:t>Close SNPs</a:t>
            </a:r>
            <a:r>
              <a:rPr lang="en-US" noProof="0" smtClean="0"/>
              <a:t> from discoSnp++ version</a:t>
            </a:r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03167" y="4350352"/>
            <a:ext cx="8229600" cy="1297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Two paths of same length &gt; </a:t>
            </a:r>
            <a:r>
              <a:rPr lang="en-US" i="1" dirty="0" smtClean="0"/>
              <a:t>k</a:t>
            </a:r>
            <a:r>
              <a:rPr lang="en-US" dirty="0" smtClean="0"/>
              <a:t> nodes</a:t>
            </a:r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35</a:t>
            </a:fld>
            <a:endParaRPr lang="en-US"/>
          </a:p>
        </p:txBody>
      </p:sp>
      <p:pic>
        <p:nvPicPr>
          <p:cNvPr id="3" name="Image 2" descr="bubble_close_sn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" y="2540000"/>
            <a:ext cx="9138360" cy="132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1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Methods at a glance</a:t>
            </a:r>
            <a:endParaRPr lang="en-US" noProof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97709"/>
          </a:xfrm>
        </p:spPr>
        <p:txBody>
          <a:bodyPr>
            <a:normAutofit/>
          </a:bodyPr>
          <a:lstStyle/>
          <a:p>
            <a:r>
              <a:rPr lang="en-US" u="sng" noProof="0" smtClean="0"/>
              <a:t>Indels</a:t>
            </a:r>
            <a:r>
              <a:rPr lang="en-US" noProof="0" smtClean="0"/>
              <a:t> from discoSnp++ version</a:t>
            </a:r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03166" y="4350352"/>
            <a:ext cx="8740833" cy="1732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Two paths</a:t>
            </a:r>
          </a:p>
          <a:p>
            <a:pPr lvl="1"/>
            <a:r>
              <a:rPr lang="en-US" dirty="0" smtClean="0"/>
              <a:t>One of length &lt;= k-1 nodes</a:t>
            </a:r>
          </a:p>
          <a:p>
            <a:pPr lvl="1"/>
            <a:r>
              <a:rPr lang="en-US" dirty="0" smtClean="0"/>
              <a:t>One of length &gt; k nodes</a:t>
            </a:r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36</a:t>
            </a:fld>
            <a:endParaRPr lang="en-US"/>
          </a:p>
        </p:txBody>
      </p:sp>
      <p:pic>
        <p:nvPicPr>
          <p:cNvPr id="2" name="Image 1" descr="bubble_in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7300"/>
            <a:ext cx="9143999" cy="149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89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discoSnp</a:t>
            </a:r>
            <a:r>
              <a:rPr lang="en-US" noProof="0" dirty="0" smtClean="0"/>
              <a:t>++ overview</a:t>
            </a:r>
            <a:endParaRPr lang="en-US" noProof="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56" y="2222321"/>
            <a:ext cx="1223817" cy="88938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289184"/>
            <a:ext cx="904903" cy="96731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081" y="3192680"/>
            <a:ext cx="1060291" cy="116031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081" y="2140407"/>
            <a:ext cx="1060291" cy="1160318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4" idx="3"/>
            <a:endCxn id="7" idx="1"/>
          </p:cNvCxnSpPr>
          <p:nvPr/>
        </p:nvCxnSpPr>
        <p:spPr>
          <a:xfrm>
            <a:off x="1404473" y="2667014"/>
            <a:ext cx="149608" cy="535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5" idx="3"/>
            <a:endCxn id="6" idx="1"/>
          </p:cNvCxnSpPr>
          <p:nvPr/>
        </p:nvCxnSpPr>
        <p:spPr>
          <a:xfrm>
            <a:off x="1362102" y="3772839"/>
            <a:ext cx="19197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à coins arrondis 10"/>
          <p:cNvSpPr/>
          <p:nvPr/>
        </p:nvSpPr>
        <p:spPr>
          <a:xfrm>
            <a:off x="4856766" y="2748144"/>
            <a:ext cx="2370418" cy="72712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discoSnp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++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3" name="Connecteur droit avec flèche 12"/>
          <p:cNvCxnSpPr>
            <a:stCxn id="6" idx="3"/>
            <a:endCxn id="21" idx="1"/>
          </p:cNvCxnSpPr>
          <p:nvPr/>
        </p:nvCxnSpPr>
        <p:spPr>
          <a:xfrm flipV="1">
            <a:off x="2614372" y="3591763"/>
            <a:ext cx="511682" cy="1810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7" idx="3"/>
            <a:endCxn id="17" idx="1"/>
          </p:cNvCxnSpPr>
          <p:nvPr/>
        </p:nvCxnSpPr>
        <p:spPr>
          <a:xfrm>
            <a:off x="2614372" y="2720566"/>
            <a:ext cx="511682" cy="94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1" idx="2"/>
            <a:endCxn id="44" idx="0"/>
          </p:cNvCxnSpPr>
          <p:nvPr/>
        </p:nvCxnSpPr>
        <p:spPr>
          <a:xfrm>
            <a:off x="6041975" y="3475269"/>
            <a:ext cx="976584" cy="1386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457200" y="5069598"/>
            <a:ext cx="360464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Main parameters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k</a:t>
            </a:r>
            <a:r>
              <a:rPr lang="en-US" dirty="0" smtClean="0"/>
              <a:t> size of the used </a:t>
            </a:r>
            <a:r>
              <a:rPr lang="en-US" i="1" dirty="0" smtClean="0"/>
              <a:t>k-</a:t>
            </a:r>
            <a:r>
              <a:rPr lang="en-US" i="1" dirty="0" err="1" smtClean="0"/>
              <a:t>mers</a:t>
            </a:r>
            <a:r>
              <a:rPr lang="en-US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c </a:t>
            </a:r>
            <a:r>
              <a:rPr lang="en-US" dirty="0" smtClean="0"/>
              <a:t>minimal coverage 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P</a:t>
            </a:r>
            <a:r>
              <a:rPr lang="en-US" dirty="0" smtClean="0"/>
              <a:t>: max number of close SNPs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D: </a:t>
            </a:r>
            <a:r>
              <a:rPr lang="en-US" dirty="0" smtClean="0"/>
              <a:t>max </a:t>
            </a:r>
            <a:r>
              <a:rPr lang="en-US" dirty="0" err="1" smtClean="0"/>
              <a:t>indel</a:t>
            </a:r>
            <a:r>
              <a:rPr lang="en-US" dirty="0" smtClean="0"/>
              <a:t> size</a:t>
            </a:r>
            <a:endParaRPr lang="en-US" i="1" dirty="0" smtClean="0"/>
          </a:p>
        </p:txBody>
      </p:sp>
      <p:cxnSp>
        <p:nvCxnSpPr>
          <p:cNvPr id="14" name="Connecteur en arc 13"/>
          <p:cNvCxnSpPr>
            <a:stCxn id="19" idx="3"/>
          </p:cNvCxnSpPr>
          <p:nvPr/>
        </p:nvCxnSpPr>
        <p:spPr>
          <a:xfrm flipV="1">
            <a:off x="4061846" y="3475269"/>
            <a:ext cx="1008191" cy="2332993"/>
          </a:xfrm>
          <a:prstGeom prst="curvedConnector2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37</a:t>
            </a:fld>
            <a:endParaRPr lang="en-US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26054" y="2518583"/>
            <a:ext cx="892875" cy="59312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26054" y="3295201"/>
            <a:ext cx="892875" cy="593124"/>
          </a:xfrm>
          <a:prstGeom prst="rect">
            <a:avLst/>
          </a:prstGeom>
        </p:spPr>
      </p:pic>
      <p:sp>
        <p:nvSpPr>
          <p:cNvPr id="44" name="ZoneTexte 43"/>
          <p:cNvSpPr txBox="1"/>
          <p:nvPr/>
        </p:nvSpPr>
        <p:spPr>
          <a:xfrm>
            <a:off x="5137896" y="4861847"/>
            <a:ext cx="3761326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Predicted variants:</a:t>
            </a:r>
          </a:p>
          <a:p>
            <a:r>
              <a:rPr lang="en-US" dirty="0"/>
              <a:t> </a:t>
            </a:r>
            <a:r>
              <a:rPr lang="en-US" dirty="0" smtClean="0"/>
              <a:t>* </a:t>
            </a:r>
            <a:r>
              <a:rPr lang="en-US" dirty="0" err="1" smtClean="0"/>
              <a:t>Fasta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* VCF (without genomic positions)</a:t>
            </a:r>
            <a:endParaRPr lang="en-US" dirty="0"/>
          </a:p>
        </p:txBody>
      </p:sp>
      <p:cxnSp>
        <p:nvCxnSpPr>
          <p:cNvPr id="49" name="Connecteur droit avec flèche 48"/>
          <p:cNvCxnSpPr/>
          <p:nvPr/>
        </p:nvCxnSpPr>
        <p:spPr>
          <a:xfrm flipV="1">
            <a:off x="4240281" y="3210834"/>
            <a:ext cx="511682" cy="1810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4240281" y="2866517"/>
            <a:ext cx="511682" cy="94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846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discoSnp</a:t>
            </a:r>
            <a:r>
              <a:rPr lang="en-US" dirty="0"/>
              <a:t>++ overview</a:t>
            </a:r>
            <a:endParaRPr lang="en-US" noProof="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56" y="2222321"/>
            <a:ext cx="1223817" cy="88938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289184"/>
            <a:ext cx="904903" cy="96731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081" y="3192680"/>
            <a:ext cx="1060291" cy="116031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081" y="2140407"/>
            <a:ext cx="1060291" cy="1160318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4" idx="3"/>
            <a:endCxn id="7" idx="1"/>
          </p:cNvCxnSpPr>
          <p:nvPr/>
        </p:nvCxnSpPr>
        <p:spPr>
          <a:xfrm>
            <a:off x="1404473" y="2667014"/>
            <a:ext cx="149608" cy="535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5" idx="3"/>
            <a:endCxn id="6" idx="1"/>
          </p:cNvCxnSpPr>
          <p:nvPr/>
        </p:nvCxnSpPr>
        <p:spPr>
          <a:xfrm>
            <a:off x="1362102" y="3772839"/>
            <a:ext cx="19197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à coins arrondis 10"/>
          <p:cNvSpPr/>
          <p:nvPr/>
        </p:nvSpPr>
        <p:spPr>
          <a:xfrm>
            <a:off x="4856766" y="2748144"/>
            <a:ext cx="2370418" cy="72712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discoSnp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++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3" name="Connecteur droit avec flèche 12"/>
          <p:cNvCxnSpPr>
            <a:stCxn id="6" idx="3"/>
            <a:endCxn id="21" idx="1"/>
          </p:cNvCxnSpPr>
          <p:nvPr/>
        </p:nvCxnSpPr>
        <p:spPr>
          <a:xfrm flipV="1">
            <a:off x="2614372" y="3591763"/>
            <a:ext cx="511682" cy="1810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7" idx="3"/>
            <a:endCxn id="17" idx="1"/>
          </p:cNvCxnSpPr>
          <p:nvPr/>
        </p:nvCxnSpPr>
        <p:spPr>
          <a:xfrm>
            <a:off x="2614372" y="2720566"/>
            <a:ext cx="511682" cy="94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1" idx="2"/>
            <a:endCxn id="44" idx="0"/>
          </p:cNvCxnSpPr>
          <p:nvPr/>
        </p:nvCxnSpPr>
        <p:spPr>
          <a:xfrm>
            <a:off x="6041975" y="3475269"/>
            <a:ext cx="976584" cy="1386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457200" y="5069598"/>
            <a:ext cx="360464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Main parameters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k</a:t>
            </a:r>
            <a:r>
              <a:rPr lang="en-US" dirty="0" smtClean="0"/>
              <a:t> size of the used </a:t>
            </a:r>
            <a:r>
              <a:rPr lang="en-US" i="1" dirty="0" smtClean="0"/>
              <a:t>k-</a:t>
            </a:r>
            <a:r>
              <a:rPr lang="en-US" i="1" dirty="0" err="1" smtClean="0"/>
              <a:t>mers</a:t>
            </a:r>
            <a:r>
              <a:rPr lang="en-US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c </a:t>
            </a:r>
            <a:r>
              <a:rPr lang="en-US" dirty="0" smtClean="0"/>
              <a:t>minimal coverage 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P</a:t>
            </a:r>
            <a:r>
              <a:rPr lang="en-US" dirty="0" smtClean="0"/>
              <a:t>: max number of close SNPs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D: </a:t>
            </a:r>
            <a:r>
              <a:rPr lang="en-US" dirty="0" smtClean="0"/>
              <a:t>max </a:t>
            </a:r>
            <a:r>
              <a:rPr lang="en-US" dirty="0" err="1" smtClean="0"/>
              <a:t>indel</a:t>
            </a:r>
            <a:r>
              <a:rPr lang="en-US" dirty="0" smtClean="0"/>
              <a:t> size</a:t>
            </a:r>
            <a:endParaRPr lang="en-US" i="1" dirty="0" smtClean="0"/>
          </a:p>
        </p:txBody>
      </p:sp>
      <p:cxnSp>
        <p:nvCxnSpPr>
          <p:cNvPr id="14" name="Connecteur en arc 13"/>
          <p:cNvCxnSpPr>
            <a:stCxn id="19" idx="3"/>
          </p:cNvCxnSpPr>
          <p:nvPr/>
        </p:nvCxnSpPr>
        <p:spPr>
          <a:xfrm flipV="1">
            <a:off x="4061846" y="3475269"/>
            <a:ext cx="1008191" cy="2332993"/>
          </a:xfrm>
          <a:prstGeom prst="curvedConnector2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38</a:t>
            </a:fld>
            <a:endParaRPr lang="en-US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26054" y="2518583"/>
            <a:ext cx="892875" cy="593124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1774" y="960213"/>
            <a:ext cx="1540402" cy="112757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26054" y="3295201"/>
            <a:ext cx="892875" cy="593124"/>
          </a:xfrm>
          <a:prstGeom prst="rect">
            <a:avLst/>
          </a:prstGeom>
        </p:spPr>
      </p:pic>
      <p:sp>
        <p:nvSpPr>
          <p:cNvPr id="44" name="ZoneTexte 43"/>
          <p:cNvSpPr txBox="1"/>
          <p:nvPr/>
        </p:nvSpPr>
        <p:spPr>
          <a:xfrm>
            <a:off x="5137896" y="4861847"/>
            <a:ext cx="3761326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Predicted variants:</a:t>
            </a:r>
          </a:p>
          <a:p>
            <a:r>
              <a:rPr lang="en-US" dirty="0" smtClean="0"/>
              <a:t> * </a:t>
            </a:r>
            <a:r>
              <a:rPr lang="en-US" dirty="0" err="1" smtClean="0"/>
              <a:t>Fasta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* VCF (with genomic positions)</a:t>
            </a:r>
            <a:endParaRPr lang="en-US" dirty="0"/>
          </a:p>
        </p:txBody>
      </p:sp>
      <p:cxnSp>
        <p:nvCxnSpPr>
          <p:cNvPr id="22" name="Connecteur droit avec flèche 21"/>
          <p:cNvCxnSpPr>
            <a:stCxn id="20" idx="2"/>
            <a:endCxn id="11" idx="0"/>
          </p:cNvCxnSpPr>
          <p:nvPr/>
        </p:nvCxnSpPr>
        <p:spPr>
          <a:xfrm>
            <a:off x="6041975" y="2087787"/>
            <a:ext cx="0" cy="6603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V="1">
            <a:off x="4240281" y="3210834"/>
            <a:ext cx="511682" cy="1810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4240281" y="2866517"/>
            <a:ext cx="511682" cy="94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4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00720"/>
            <a:ext cx="8229600" cy="990600"/>
          </a:xfrm>
        </p:spPr>
        <p:txBody>
          <a:bodyPr/>
          <a:lstStyle/>
          <a:p>
            <a:r>
              <a:rPr lang="en-US" noProof="0" dirty="0" smtClean="0"/>
              <a:t>Output: </a:t>
            </a:r>
            <a:r>
              <a:rPr lang="en-US" noProof="0" dirty="0" err="1" smtClean="0"/>
              <a:t>fasta</a:t>
            </a:r>
            <a:r>
              <a:rPr lang="en-US" noProof="0" dirty="0" smtClean="0"/>
              <a:t> – sequence couples</a:t>
            </a:r>
            <a:endParaRPr lang="en-US" noProof="0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1143002"/>
            <a:ext cx="9062807" cy="569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&gt;SNP_higher_path_3|P_1:30_C/G|high|nb_pol_1|left_unitig_length_86|right_unitig_length_261|left_contig_length_168|right_contig_length_764|C1_124|C2_0|G1_0/0:10,378,2484|G2_1/1:2684,408,10|rank_1.00000</a:t>
            </a:r>
          </a:p>
          <a:p>
            <a:r>
              <a:rPr lang="en-US" sz="1400" dirty="0"/>
              <a:t>gtcggaattgctatagcccttgaacgctacatgcacgataccaagttatgtatggaccgggtcatcaataggttatagccttgtagttaacatgtagcccggccctattagtacagtagtgccttcatcggcattctgtttattaagttttttctacagcaaaacgatCAAGTGCACTTCCACAGAGCGCGGTAGAGACTCATCCACCCGGCAGCTCTGTAATAGGGAC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</a:p>
          <a:p>
            <a:r>
              <a:rPr lang="en-US" sz="1400" b="1" dirty="0"/>
              <a:t>&gt;SNP_lower_path_3|P_1:30_C/G|high|nb_pol_1|left_unitig_length_86|right_unitig_length_261|left_contig_length_168|right_contig_length_764|C1_0|C2_134|G1_0/0:10,378,2484|G2_1/1:2684,408,10|rank_1.00000</a:t>
            </a:r>
          </a:p>
          <a:p>
            <a:r>
              <a:rPr lang="en-US" sz="1400" dirty="0"/>
              <a:t>gtcggaattgctatagcccttgaacgctacatgcacgataccaagttatgtatggaccgggtcatcaataggttatagccttgtagttaacatgtagcccggccctattagtacagtagtgccttcatcggcattctgtttattaagttttttctacagcaaaacgatCAAGTGCACTTCCACAGAGCGCGGTAGAGAGTCATCCACCCGGCAGCTCTGTAATAGGGAC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  <a:endParaRPr lang="en-US" sz="1400" dirty="0">
              <a:latin typeface="MS Reference Sans Serif"/>
              <a:cs typeface="MS Reference Sans Serif"/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6" name="Ellipse 5"/>
          <p:cNvSpPr/>
          <p:nvPr/>
        </p:nvSpPr>
        <p:spPr>
          <a:xfrm>
            <a:off x="8603801" y="1961347"/>
            <a:ext cx="282325" cy="423357"/>
          </a:xfrm>
          <a:prstGeom prst="ellipse">
            <a:avLst/>
          </a:prstGeom>
          <a:noFill/>
          <a:ln w="28575" cmpd="sng">
            <a:solidFill>
              <a:srgbClr val="6732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8603801" y="4729975"/>
            <a:ext cx="282325" cy="423357"/>
          </a:xfrm>
          <a:prstGeom prst="ellipse">
            <a:avLst/>
          </a:prstGeom>
          <a:noFill/>
          <a:ln w="28575" cmpd="sng">
            <a:solidFill>
              <a:srgbClr val="6732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17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736" y="3924003"/>
            <a:ext cx="2531779" cy="228282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smtClean="0"/>
              <a:t>Colib’read historical  context: </a:t>
            </a:r>
            <a:br>
              <a:rPr lang="en-US" noProof="0" smtClean="0"/>
            </a:br>
            <a:r>
              <a:rPr lang="en-US" noProof="0" smtClean="0"/>
              <a:t>No ref. genome</a:t>
            </a:r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42" y="3232007"/>
            <a:ext cx="2036258" cy="1352657"/>
          </a:xfrm>
          <a:prstGeom prst="rect">
            <a:avLst/>
          </a:prstGeom>
        </p:spPr>
      </p:pic>
      <p:sp>
        <p:nvSpPr>
          <p:cNvPr id="18" name="Espace réservé du pied de page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53135" y="1600200"/>
            <a:ext cx="1283001" cy="17097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6019800" y="1803400"/>
            <a:ext cx="1310284" cy="13081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7424242" y="1853968"/>
            <a:ext cx="1813916" cy="125753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91000" y="1417638"/>
            <a:ext cx="4838700" cy="239236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/>
          <p:cNvSpPr txBox="1"/>
          <p:nvPr/>
        </p:nvSpPr>
        <p:spPr>
          <a:xfrm>
            <a:off x="4343400" y="3309938"/>
            <a:ext cx="468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(Very good) Reference exists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91000" y="3924003"/>
            <a:ext cx="4838700" cy="2392362"/>
          </a:xfrm>
          <a:prstGeom prst="rect">
            <a:avLst/>
          </a:prstGeom>
          <a:noFill/>
          <a:ln w="76200" cmpd="sng"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/>
          <p:cNvSpPr txBox="1"/>
          <p:nvPr/>
        </p:nvSpPr>
        <p:spPr>
          <a:xfrm>
            <a:off x="4343400" y="5816303"/>
            <a:ext cx="369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 (good) reference</a:t>
            </a:r>
            <a:endParaRPr lang="en-US" sz="2400" dirty="0"/>
          </a:p>
        </p:txBody>
      </p:sp>
      <p:cxnSp>
        <p:nvCxnSpPr>
          <p:cNvPr id="25" name="Connecteur droit avec flèche 24"/>
          <p:cNvCxnSpPr>
            <a:endCxn id="12" idx="1"/>
          </p:cNvCxnSpPr>
          <p:nvPr/>
        </p:nvCxnSpPr>
        <p:spPr>
          <a:xfrm flipV="1">
            <a:off x="3313545" y="2613819"/>
            <a:ext cx="877455" cy="864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23" idx="1"/>
          </p:cNvCxnSpPr>
          <p:nvPr/>
        </p:nvCxnSpPr>
        <p:spPr>
          <a:xfrm>
            <a:off x="3313545" y="4341086"/>
            <a:ext cx="877455" cy="7790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38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1143002"/>
            <a:ext cx="9062807" cy="569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F7F7F"/>
                </a:solidFill>
              </a:rPr>
              <a:t>&gt;SNP_higher_path_3|P_1:30_C/G|high|nb_pol_1|left_unitig_length_86|right_unitig_length_261|left_contig_length_168|right_contig_length_764|C1_124|C2_0|G1_0/0:10,378,2484|G2_1/1:2684,408,10|rank_1.00000</a:t>
            </a:r>
          </a:p>
          <a:p>
            <a:r>
              <a:rPr lang="en-US" sz="1400" dirty="0">
                <a:solidFill>
                  <a:srgbClr val="7F7F7F"/>
                </a:solidFill>
              </a:rPr>
              <a:t>gtcggaattgctatagcccttgaacgctacatgcacgataccaagttatgtatggaccgggtcatcaataggttatagccttgtagttaacatgtagcccggccctattagtacagtagtgccttcatcggcattctgtttattaagttttttctacagcaaaacgat</a:t>
            </a:r>
            <a:r>
              <a:rPr lang="en-US" sz="1400" b="1" dirty="0">
                <a:solidFill>
                  <a:schemeClr val="tx2"/>
                </a:solidFill>
              </a:rPr>
              <a:t>CAAGTGCACTTCCACAGAGCGCGGTAGAGACTCATCCACCCGGCAGCTCTGTAATAGGGAC</a:t>
            </a:r>
            <a:r>
              <a:rPr lang="en-US" sz="1400" dirty="0">
                <a:solidFill>
                  <a:srgbClr val="7F7F7F"/>
                </a:solidFill>
              </a:rPr>
              <a:t>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</a:p>
          <a:p>
            <a:r>
              <a:rPr lang="en-US" sz="1400" b="1" dirty="0">
                <a:solidFill>
                  <a:srgbClr val="7F7F7F"/>
                </a:solidFill>
              </a:rPr>
              <a:t>&gt;SNP_lower_path_3|P_1:30_C/G|high|nb_pol_1|left_unitig_length_86|right_unitig_length_261|left_contig_length_168|right_contig_length_764|C1_0|C2_134|G1_0/0:10,378,2484|G2_1/1:2684,408,10|rank_1.00000</a:t>
            </a:r>
          </a:p>
          <a:p>
            <a:r>
              <a:rPr lang="en-US" sz="1400" dirty="0">
                <a:solidFill>
                  <a:srgbClr val="7F7F7F"/>
                </a:solidFill>
              </a:rPr>
              <a:t>gtcggaattgctatagcccttgaacgctacatgcacgataccaagttatgtatggaccgggtcatcaataggttatagccttgtagttaacatgtagcccggccctattagtacagtagtgccttcatcggcattctgtttattaagttttttctacagcaaaacgat</a:t>
            </a:r>
            <a:r>
              <a:rPr lang="en-US" sz="1400" b="1" dirty="0">
                <a:solidFill>
                  <a:srgbClr val="D2533C"/>
                </a:solidFill>
              </a:rPr>
              <a:t>CAAGTGCACTTCCACAGAGCGCGGTAGAGAGTCATCCACCCGGCAGCTCTGTAATAGGGAC</a:t>
            </a:r>
            <a:r>
              <a:rPr lang="en-US" sz="1400" dirty="0">
                <a:solidFill>
                  <a:srgbClr val="7F7F7F"/>
                </a:solidFill>
              </a:rPr>
              <a:t>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  <a:endParaRPr lang="en-US" sz="1400" dirty="0">
              <a:solidFill>
                <a:srgbClr val="7F7F7F"/>
              </a:solidFill>
              <a:latin typeface="MS Reference Sans Serif"/>
              <a:cs typeface="MS Reference Sans Serif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1635"/>
            <a:ext cx="8229600" cy="990600"/>
          </a:xfrm>
        </p:spPr>
        <p:txBody>
          <a:bodyPr/>
          <a:lstStyle/>
          <a:p>
            <a:r>
              <a:rPr lang="en-US" dirty="0"/>
              <a:t>Output: </a:t>
            </a:r>
            <a:r>
              <a:rPr lang="en-US" dirty="0" err="1"/>
              <a:t>fasta</a:t>
            </a:r>
            <a:r>
              <a:rPr lang="en-US" dirty="0"/>
              <a:t> </a:t>
            </a:r>
            <a:r>
              <a:rPr lang="en-US" noProof="0" dirty="0" smtClean="0"/>
              <a:t>– bubble core</a:t>
            </a:r>
            <a:endParaRPr lang="en-US" noProof="0" dirty="0"/>
          </a:p>
        </p:txBody>
      </p:sp>
      <p:sp>
        <p:nvSpPr>
          <p:cNvPr id="6" name="Rectangle à coins arrondis 5"/>
          <p:cNvSpPr/>
          <p:nvPr/>
        </p:nvSpPr>
        <p:spPr>
          <a:xfrm rot="21049642">
            <a:off x="981364" y="3463636"/>
            <a:ext cx="7042727" cy="102754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“core of length 2k-1” 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Polymorphic central position</a:t>
            </a:r>
            <a:endParaRPr lang="en-US" sz="240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94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1143002"/>
            <a:ext cx="9062807" cy="569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&gt;SNP_higher_path_3|P_1:30_C/G|high|nb_pol_1|</a:t>
            </a:r>
            <a:r>
              <a:rPr lang="en-US" sz="1400" b="1" dirty="0">
                <a:solidFill>
                  <a:srgbClr val="D2533C"/>
                </a:solidFill>
              </a:rPr>
              <a:t>left_unitig_length_86|right_unitig_length_261|left_contig_length_168|right_contig_length_764|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C1_124|C2_0|G1_0/0:10,378,2484|G2_1/1:2684,408,10|rank_1.00000</a:t>
            </a:r>
          </a:p>
          <a:p>
            <a:r>
              <a:rPr lang="en-US" sz="1400" dirty="0">
                <a:solidFill>
                  <a:schemeClr val="tx2"/>
                </a:solidFill>
              </a:rPr>
              <a:t>gtcggaattgctatagcccttgaacgctacatgcacgataccaagttatgtatggaccgggtcatcaataggttatagccttgtagttaacatgtagcccggccctattagtacagtagtgccttcatcggcattctgtttattaagttttttctacagcaaaacgat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CAAGTGCACTTCCACAGAGCGCGGTAGAGACTCATCCACCCGGCAGCTCTGTAATAGGGAC</a:t>
            </a:r>
            <a:r>
              <a:rPr lang="en-US" sz="1400" dirty="0">
                <a:solidFill>
                  <a:srgbClr val="D2533C"/>
                </a:solidFill>
              </a:rPr>
              <a:t>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</a:p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&gt;SNP_lower_path_3|P_1:30_C/G|high|nb_pol_1|left_unitig_length_86|right_unitig_length_261|left_contig_length_168|right_contig_length_764|C1_0|C2_134|G1_0/0:10,378,2484|G2_1/1:2684,408,10|rank_1.00000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gtcggaattgctatagcccttgaacgctacatgcacgataccaagttatgtatggaccgggtcatcaataggttatagccttgtagttaacatgtagcccggccctattagtacagtagtgccttcatcggcattctgtttattaagttttttctacagcaaaacgat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CAAGTGCACTTCCACAGAGCGCGGTAGAGAGTCATCCACCCGGCAGCTCTGTAATAGGGAC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MS Reference Sans Serif"/>
              <a:cs typeface="MS Reference Sans Serif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1635"/>
            <a:ext cx="8229600" cy="990600"/>
          </a:xfrm>
        </p:spPr>
        <p:txBody>
          <a:bodyPr/>
          <a:lstStyle/>
          <a:p>
            <a:r>
              <a:rPr lang="en-US" dirty="0"/>
              <a:t>Output: </a:t>
            </a:r>
            <a:r>
              <a:rPr lang="en-US" dirty="0" err="1"/>
              <a:t>fasta</a:t>
            </a:r>
            <a:r>
              <a:rPr lang="en-US" dirty="0"/>
              <a:t> </a:t>
            </a:r>
            <a:r>
              <a:rPr lang="en-US" noProof="0" dirty="0" smtClean="0"/>
              <a:t>– </a:t>
            </a:r>
            <a:r>
              <a:rPr lang="en-US" noProof="0" dirty="0" smtClean="0"/>
              <a:t>left &amp; right </a:t>
            </a:r>
            <a:r>
              <a:rPr lang="en-US" noProof="0" dirty="0" err="1" smtClean="0"/>
              <a:t>contigs</a:t>
            </a:r>
            <a:endParaRPr lang="en-US" noProof="0" dirty="0"/>
          </a:p>
        </p:txBody>
      </p:sp>
      <p:sp>
        <p:nvSpPr>
          <p:cNvPr id="6" name="Rectangle à coins arrondis 5"/>
          <p:cNvSpPr/>
          <p:nvPr/>
        </p:nvSpPr>
        <p:spPr>
          <a:xfrm rot="21049642">
            <a:off x="981364" y="3463636"/>
            <a:ext cx="7042727" cy="102754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Size of </a:t>
            </a:r>
            <a:r>
              <a:rPr lang="en-US" sz="2400" dirty="0" err="1" smtClean="0"/>
              <a:t>unitig</a:t>
            </a:r>
            <a:r>
              <a:rPr lang="en-US" sz="2400" dirty="0" smtClean="0"/>
              <a:t> &amp; </a:t>
            </a:r>
            <a:r>
              <a:rPr lang="en-US" sz="2400" dirty="0" err="1" smtClean="0"/>
              <a:t>contig</a:t>
            </a:r>
            <a:r>
              <a:rPr lang="en-US" sz="2400" dirty="0" smtClean="0"/>
              <a:t> in headers</a:t>
            </a:r>
            <a:endParaRPr lang="en-US" sz="240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5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1143002"/>
            <a:ext cx="9062807" cy="569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&gt;SNP_higher_path_3|P_1:30_C/G|high|nb_pol_1|left_unitig_length_86|right_unitig_length_261|left_contig_length_168|right_contig_length_764|</a:t>
            </a:r>
            <a:r>
              <a:rPr lang="en-US" sz="1400" b="1" dirty="0">
                <a:solidFill>
                  <a:schemeClr val="tx2"/>
                </a:solidFill>
              </a:rPr>
              <a:t>C1_124|C2_0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|G1_0/0:10,378,2484|G2_1/1:2684,408,10|rank_1.00000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tcggaattgctatagcccttgaacgctacatgcacgataccaagttatgtatggaccgggtcatcaataggttatagccttgtagttaacatgtagcccggccctattagtacagtagtgccttcatcggcattctgtttattaagttttttctacagcaaaacgatCAAGTGCACTTCCACAGAGCGCGGTAGAGACTCATCCACCCGGCAGCTCTGTAATAGGGAC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</a:p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&gt;SNP_lower_path_3|P_1:30_C/G|high|nb_pol_1|left_unitig_length_86|right_unitig_length_261|left_contig_length_168|right_contig_length_764|</a:t>
            </a:r>
            <a:r>
              <a:rPr lang="en-US" sz="1400" b="1" dirty="0">
                <a:solidFill>
                  <a:srgbClr val="D2533C"/>
                </a:solidFill>
              </a:rPr>
              <a:t>C1_0|C2_134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|G1_0/0:10,378,2484|G2_1/1:2684,408,10|rank_1.00000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tcggaattgctatagcccttgaacgctacatgcacgataccaagttatgtatggaccgggtcatcaataggttatagccttgtagttaacatgtagcccggccctattagtacagtagtgccttcatcggcattctgtttattaagttttttctacagcaaaacgatCAAGTGCACTTCCACAGAGCGCGGTAGAGAGTCATCCACCCGGCAGCTCTGTAATAGGGAC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MS Reference Sans Serif"/>
              <a:cs typeface="MS Reference Sans Serif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11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Output: </a:t>
            </a:r>
            <a:r>
              <a:rPr lang="en-US" dirty="0" err="1"/>
              <a:t>fasta</a:t>
            </a:r>
            <a:r>
              <a:rPr lang="en-US" dirty="0"/>
              <a:t> </a:t>
            </a:r>
            <a:r>
              <a:rPr lang="en-US" noProof="0" dirty="0" smtClean="0"/>
              <a:t>– </a:t>
            </a:r>
            <a:r>
              <a:rPr lang="en-US" noProof="0" dirty="0" err="1" smtClean="0"/>
              <a:t>coverages</a:t>
            </a:r>
            <a:endParaRPr lang="en-US" noProof="0" dirty="0"/>
          </a:p>
        </p:txBody>
      </p:sp>
      <p:sp>
        <p:nvSpPr>
          <p:cNvPr id="4" name="Rectangle à coins arrondis 3"/>
          <p:cNvSpPr/>
          <p:nvPr/>
        </p:nvSpPr>
        <p:spPr>
          <a:xfrm rot="21049642">
            <a:off x="981365" y="2586180"/>
            <a:ext cx="7042727" cy="102754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Coverage per read set and per “allele”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Quality not shown on this example</a:t>
            </a:r>
            <a:endParaRPr lang="en-US" sz="240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1143002"/>
            <a:ext cx="9062807" cy="569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&gt;SNP_higher_path_3|P_1:30_C/G|high|nb_pol_1|left_unitig_length_86|right_unitig_length_261|left_contig_length_168|right_contig_length_764|C1_124|C2_0|G1_0/0:10,378,2484|G2_1/1:2684,408,10|</a:t>
            </a:r>
            <a:r>
              <a:rPr lang="en-US" sz="1400" b="1" dirty="0">
                <a:solidFill>
                  <a:schemeClr val="tx2"/>
                </a:solidFill>
              </a:rPr>
              <a:t>rank_1.00000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tcggaattgctatagcccttgaacgctacatgcacgataccaagttatgtatggaccgggtcatcaataggttatagccttgtagttaacatgtagcccggccctattagtacagtagtgccttcatcggcattctgtttattaagttttttctacagcaaaacgatCAAGTGCACTTCCACAGAGCGCGGTAGAGACTCATCCACCCGGCAGCTCTGTAATAGGGAC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</a:p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&gt;SNP_lower_path_3|P_1:30_C/G|high|nb_pol_1|left_unitig_length_86|right_unitig_length_261|left_contig_length_168|right_contig_length_764|C1_0|C2_134|G1_0/0:10,378,2484|G2_1/1:2684,408,10|rank_1.00000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tcggaattgctatagcccttgaacgctacatgcacgataccaagttatgtatggaccgggtcatcaataggttatagccttgtagttaacatgtagcccggccctattagtacagtagtgccttcatcggcattctgtttattaagttttttctacagcaaaacgatCAAGTGCACTTCCACAGAGCGCGGTAGAGAGTCATCCACCCGGCAGCTCTGTAATAGGGAC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MS Reference Sans Serif"/>
              <a:cs typeface="MS Reference Sans Serif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91025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Output: </a:t>
            </a:r>
            <a:r>
              <a:rPr lang="en-US" dirty="0" err="1"/>
              <a:t>fasta</a:t>
            </a:r>
            <a:r>
              <a:rPr lang="en-US" dirty="0"/>
              <a:t> </a:t>
            </a:r>
            <a:r>
              <a:rPr lang="en-US" noProof="0" dirty="0" smtClean="0"/>
              <a:t>– rank</a:t>
            </a:r>
            <a:endParaRPr lang="en-US" noProof="0" dirty="0"/>
          </a:p>
        </p:txBody>
      </p:sp>
      <p:sp>
        <p:nvSpPr>
          <p:cNvPr id="4" name="Rectangle à coins arrondis 3"/>
          <p:cNvSpPr/>
          <p:nvPr/>
        </p:nvSpPr>
        <p:spPr>
          <a:xfrm rot="21049642">
            <a:off x="978531" y="2550850"/>
            <a:ext cx="7485989" cy="102754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1 </a:t>
            </a:r>
            <a:r>
              <a:rPr lang="en-US" sz="2400" dirty="0"/>
              <a:t>= SNP discriminative between read sets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0 = SNP non discriminative between read sets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58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1143002"/>
            <a:ext cx="9062807" cy="569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&gt;SNP_higher_path_3|P_1:30_C/G|high|nb_pol_1|left_unitig_length_86|right_unitig_length_261|left_contig_length_168|right_contig_length_764|C1_124|C2_0|</a:t>
            </a:r>
            <a:r>
              <a:rPr lang="en-US" sz="1400" b="1" dirty="0">
                <a:solidFill>
                  <a:schemeClr val="tx2"/>
                </a:solidFill>
              </a:rPr>
              <a:t>G1_0/0:10,378,2484|G2_1/1:2684,408,10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|rank_1.00000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tcggaattgctatagcccttgaacgctacatgcacgataccaagttatgtatggaccgggtcatcaataggttatagccttgtagttaacatgtagcccggccctattagtacagtagtgccttcatcggcattctgtttattaagttttttctacagcaaaacgatCAAGTGCACTTCCACAGAGCGCGGTAGAGACTCATCCACCCGGCAGCTCTGTAATAGGGAC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</a:p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&gt;SNP_lower_path_3|P_1:30_C/G|high|nb_pol_1|left_unitig_length_86|right_unitig_length_261|left_contig_length_168|right_contig_length_764|C1_0|C2_134|G1_0/0:10,378,2484|G2_1/1:2684,408,10|rank_1.00000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tcggaattgctatagcccttgaacgctacatgcacgataccaagttatgtatggaccgggtcatcaataggttatagccttgtagttaacatgtagcccggccctattagtacagtagtgccttcatcggcattctgtttattaagttttttctacagcaaaacgatCAAGTGCACTTCCACAGAGCGCGGTAGAGAGTCATCCACCCGGCAGCTCTGTAATAGGGACtaaaaaagtgatgataatcatgagtgccgcgttatggtggtgtcggatcagagcggtcttacgaccagtcgtatgccttctcgagttccgtccggttaagcgtgacagtcccagtgaacccacaaaccgtgatggctgtccttggagtcatacgcaagaaggatggtctccagacaccggcgcaccagttttcacgccgaaagcataaacgacgagcacatatgagagtgttagaactggacgtgcggtttctctgcgaagaacacctcgagctgttgcgttgttgcgctgcctagatgcagtgtcgcacatatcacttttgcttcaacgactgccgctttcgctgtatccctagacagtcaacagtaagcgctttttgtaggcaggggctccccctgtgactaactgcgccaaaacatcttcggatccccttgtccaatctaactcaccgaattcttacattttagaccctaatatcacatcattagagattaattgccactgccaaaattctgtccacaagcgttttagttcgccccagtaaagttgtctataacgactaccaaatccgcatgttacgggacttcttattaattcttttttcgtgaggagcagcggatcttaatggatggccgcaggtggtatggaagctaatagcgcgggtgagagggtaatcagccgtgtccaccaacacaacgctatcgggcgattctataagattccgcattgcgtctacttataagatgtctcaacggtatccgcaa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MS Reference Sans Serif"/>
              <a:cs typeface="MS Reference Sans Serif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91025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Output: </a:t>
            </a:r>
            <a:r>
              <a:rPr lang="en-US" dirty="0" err="1"/>
              <a:t>fasta</a:t>
            </a:r>
            <a:r>
              <a:rPr lang="en-US" dirty="0"/>
              <a:t> </a:t>
            </a:r>
            <a:r>
              <a:rPr lang="en-US" noProof="0" dirty="0" smtClean="0"/>
              <a:t>– </a:t>
            </a:r>
            <a:r>
              <a:rPr lang="en-US" noProof="0" dirty="0" smtClean="0"/>
              <a:t>Genotypes</a:t>
            </a:r>
            <a:endParaRPr lang="en-US" noProof="0" dirty="0"/>
          </a:p>
        </p:txBody>
      </p:sp>
      <p:sp>
        <p:nvSpPr>
          <p:cNvPr id="4" name="Rectangle à coins arrondis 3"/>
          <p:cNvSpPr/>
          <p:nvPr/>
        </p:nvSpPr>
        <p:spPr>
          <a:xfrm rot="21049642">
            <a:off x="977374" y="2536428"/>
            <a:ext cx="7666930" cy="102754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Most likely genotype </a:t>
            </a:r>
            <a:endParaRPr lang="en-US" sz="2400" dirty="0"/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Likelihood of each of 0|0, 0|1, 1|1</a:t>
            </a:r>
          </a:p>
          <a:p>
            <a:pPr marL="1200150" lvl="2" indent="-285750">
              <a:buFont typeface="Arial"/>
              <a:buChar char="•"/>
            </a:pPr>
            <a:r>
              <a:rPr lang="en-US" sz="2400" dirty="0" smtClean="0"/>
              <a:t>Consider upper path as the reference</a:t>
            </a:r>
            <a:endParaRPr lang="en-US" sz="240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9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</a:t>
            </a:r>
            <a:r>
              <a:rPr lang="en-US" dirty="0" smtClean="0"/>
              <a:t>: VCF</a:t>
            </a:r>
            <a:endParaRPr lang="en-US" noProof="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600" dirty="0"/>
              <a:t>#CHROM  POS     ID      REF     ALT     QUAL    FILTER  INFO    FORMAT  G1      </a:t>
            </a:r>
            <a:r>
              <a:rPr lang="pt-BR" sz="1600" dirty="0" smtClean="0"/>
              <a:t>G2</a:t>
            </a:r>
            <a:endParaRPr lang="en-US" sz="1600" dirty="0" smtClean="0"/>
          </a:p>
          <a:p>
            <a:r>
              <a:rPr lang="en-US" dirty="0" smtClean="0"/>
              <a:t>Without a reference genome</a:t>
            </a:r>
          </a:p>
          <a:p>
            <a:pPr marL="0" indent="0">
              <a:buNone/>
            </a:pPr>
            <a:r>
              <a:rPr lang="pt-BR" sz="1400" dirty="0" smtClean="0"/>
              <a:t>.       </a:t>
            </a:r>
            <a:r>
              <a:rPr lang="pt-BR" sz="1400" dirty="0"/>
              <a:t>.       3       C       </a:t>
            </a:r>
            <a:r>
              <a:rPr lang="pt-BR" sz="1400" dirty="0" err="1"/>
              <a:t>G</a:t>
            </a:r>
            <a:r>
              <a:rPr lang="pt-BR" sz="1400" dirty="0"/>
              <a:t>       .       .       </a:t>
            </a:r>
            <a:r>
              <a:rPr lang="pt-BR" sz="1400" dirty="0" err="1"/>
              <a:t>Ty</a:t>
            </a:r>
            <a:r>
              <a:rPr lang="pt-BR" sz="1400" dirty="0"/>
              <a:t>=</a:t>
            </a:r>
            <a:r>
              <a:rPr lang="pt-BR" sz="1400" dirty="0" err="1"/>
              <a:t>SNP;Rk</a:t>
            </a:r>
            <a:r>
              <a:rPr lang="pt-BR" sz="1400" dirty="0"/>
              <a:t>=1.00000;UL=86;UR=261;CL=168;CR=764;C1=124,0;C2=0,134  GT:DP:PL        0/0:124:10,378,2484     1/1:134:</a:t>
            </a:r>
            <a:r>
              <a:rPr lang="pt-BR" sz="1400" dirty="0" smtClean="0"/>
              <a:t>2684,408,10</a:t>
            </a:r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r>
              <a:rPr lang="pt-BR" dirty="0" err="1" smtClean="0"/>
              <a:t>With</a:t>
            </a:r>
            <a:r>
              <a:rPr lang="pt-BR" dirty="0" smtClean="0"/>
              <a:t> a </a:t>
            </a:r>
            <a:r>
              <a:rPr lang="pt-BR" dirty="0" err="1" smtClean="0"/>
              <a:t>reference</a:t>
            </a:r>
            <a:r>
              <a:rPr lang="pt-BR" dirty="0" smtClean="0"/>
              <a:t> </a:t>
            </a:r>
            <a:r>
              <a:rPr lang="pt-BR" dirty="0" err="1" smtClean="0"/>
              <a:t>genome</a:t>
            </a:r>
            <a:endParaRPr lang="pt-BR" dirty="0" smtClean="0"/>
          </a:p>
          <a:p>
            <a:pPr marL="0" indent="0">
              <a:buNone/>
            </a:pPr>
            <a:r>
              <a:rPr lang="it-IT" sz="1400" dirty="0" err="1"/>
              <a:t>toy</a:t>
            </a:r>
            <a:r>
              <a:rPr lang="it-IT" sz="1400" dirty="0"/>
              <a:t>     118     3       None    None    .       PASS    </a:t>
            </a:r>
            <a:r>
              <a:rPr lang="it-IT" sz="1400" dirty="0" err="1"/>
              <a:t>Ty</a:t>
            </a:r>
            <a:r>
              <a:rPr lang="it-IT" sz="1400" dirty="0"/>
              <a:t>=</a:t>
            </a:r>
            <a:r>
              <a:rPr lang="it-IT" sz="1400" dirty="0" err="1"/>
              <a:t>SNP;Rk</a:t>
            </a:r>
            <a:r>
              <a:rPr lang="it-IT" sz="1400" dirty="0"/>
              <a:t>=1.00000;MULTI=.;DT=0;UL=86;UR=261;CL=168;CR=764;C1=124,0;C2=0,134;Genome=</a:t>
            </a:r>
            <a:r>
              <a:rPr lang="it-IT" sz="1400" dirty="0" err="1"/>
              <a:t>C;Sd</a:t>
            </a:r>
            <a:r>
              <a:rPr lang="it-IT" sz="1400" dirty="0"/>
              <a:t>=1       GT:DP:PL        0/0:124:10,378,2484     1/1:134:2684,408,10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6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What else?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Hybrid= </a:t>
            </a:r>
            <a:r>
              <a:rPr lang="en-US" noProof="0" dirty="0" err="1" smtClean="0"/>
              <a:t>Assemblage+mapping+Calling</a:t>
            </a:r>
            <a:r>
              <a:rPr lang="en-US" noProof="0" dirty="0" smtClean="0"/>
              <a:t>:</a:t>
            </a:r>
          </a:p>
          <a:p>
            <a:pPr lvl="1"/>
            <a:r>
              <a:rPr lang="en-US" noProof="0" dirty="0" err="1" smtClean="0"/>
              <a:t>Soapdenovo+Bowtie+GATK</a:t>
            </a:r>
            <a:endParaRPr lang="en-US" noProof="0" dirty="0" smtClean="0"/>
          </a:p>
          <a:p>
            <a:r>
              <a:rPr lang="en-US" noProof="0" dirty="0" smtClean="0"/>
              <a:t>Cortex</a:t>
            </a:r>
          </a:p>
          <a:p>
            <a:pPr lvl="1"/>
            <a:r>
              <a:rPr lang="en-US" noProof="0" dirty="0" smtClean="0"/>
              <a:t>Colored de </a:t>
            </a:r>
            <a:r>
              <a:rPr lang="en-US" noProof="0" dirty="0" err="1" smtClean="0"/>
              <a:t>Bruijn</a:t>
            </a:r>
            <a:r>
              <a:rPr lang="en-US" noProof="0" dirty="0" smtClean="0"/>
              <a:t> Graph </a:t>
            </a:r>
            <a:endParaRPr lang="en-US" noProof="0" dirty="0" smtClean="0"/>
          </a:p>
          <a:p>
            <a:pPr lvl="1"/>
            <a:endParaRPr lang="en-US" dirty="0"/>
          </a:p>
          <a:p>
            <a:r>
              <a:rPr lang="en-US" noProof="0" dirty="0" err="1" smtClean="0"/>
              <a:t>DiscoVar</a:t>
            </a:r>
            <a:r>
              <a:rPr lang="en-US" noProof="0" dirty="0" smtClean="0"/>
              <a:t> </a:t>
            </a:r>
            <a:r>
              <a:rPr lang="en-US" noProof="0" dirty="0" err="1" smtClean="0"/>
              <a:t>denovo</a:t>
            </a:r>
            <a:r>
              <a:rPr lang="en-US" noProof="0" dirty="0" smtClean="0"/>
              <a:t>+</a:t>
            </a:r>
          </a:p>
          <a:p>
            <a:pPr marL="0" indent="0">
              <a:buNone/>
            </a:pPr>
            <a:r>
              <a:rPr lang="en-US" noProof="0" dirty="0" smtClean="0"/>
              <a:t>  </a:t>
            </a:r>
            <a:r>
              <a:rPr lang="en-US" noProof="0" dirty="0" err="1" smtClean="0"/>
              <a:t>DiscoVar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46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452" y="0"/>
            <a:ext cx="1788547" cy="23495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15900" y="5918200"/>
            <a:ext cx="796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Iqbal</a:t>
            </a:r>
            <a:r>
              <a:rPr lang="en-US" sz="1400" dirty="0"/>
              <a:t>, Z., </a:t>
            </a:r>
            <a:r>
              <a:rPr lang="en-US" sz="1400" dirty="0" err="1"/>
              <a:t>Caccamo</a:t>
            </a:r>
            <a:r>
              <a:rPr lang="en-US" sz="1400" dirty="0"/>
              <a:t>, M., Turner, I., </a:t>
            </a:r>
            <a:r>
              <a:rPr lang="en-US" sz="1400" dirty="0" err="1"/>
              <a:t>Flicek</a:t>
            </a:r>
            <a:r>
              <a:rPr lang="en-US" sz="1400" dirty="0"/>
              <a:t>, P., &amp; </a:t>
            </a:r>
            <a:r>
              <a:rPr lang="en-US" sz="1400" dirty="0" err="1"/>
              <a:t>McVean</a:t>
            </a:r>
            <a:r>
              <a:rPr lang="en-US" sz="1400" dirty="0"/>
              <a:t>, G. (2012). De novo assembly and genotyping of variants using colored de </a:t>
            </a:r>
            <a:r>
              <a:rPr lang="en-US" sz="1400" dirty="0" err="1"/>
              <a:t>Bruijn</a:t>
            </a:r>
            <a:r>
              <a:rPr lang="en-US" sz="1400" dirty="0"/>
              <a:t> graphs. Nature Genetics. doi:10.1038/ng.1028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835" y="2249240"/>
            <a:ext cx="3778598" cy="256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69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Experiments</a:t>
            </a:r>
            <a:endParaRPr lang="en-US" noProof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68800"/>
          </a:xfrm>
        </p:spPr>
        <p:txBody>
          <a:bodyPr>
            <a:normAutofit/>
          </a:bodyPr>
          <a:lstStyle/>
          <a:p>
            <a:r>
              <a:rPr lang="en-US" u="sng" noProof="0" smtClean="0"/>
              <a:t>Data:</a:t>
            </a:r>
          </a:p>
          <a:p>
            <a:pPr lvl="1"/>
            <a:r>
              <a:rPr lang="en-US" noProof="0" smtClean="0"/>
              <a:t>Genome </a:t>
            </a:r>
            <a:r>
              <a:rPr lang="en-US" noProof="0" smtClean="0">
                <a:sym typeface="Wingdings"/>
              </a:rPr>
              <a:t> mutations  reads</a:t>
            </a:r>
          </a:p>
          <a:p>
            <a:pPr marL="457200" lvl="1" indent="0">
              <a:buNone/>
            </a:pPr>
            <a:endParaRPr lang="en-US" noProof="0" smtClean="0">
              <a:sym typeface="Wingdings"/>
            </a:endParaRPr>
          </a:p>
          <a:p>
            <a:endParaRPr lang="en-US" noProof="0" smtClean="0"/>
          </a:p>
          <a:p>
            <a:pPr lvl="1"/>
            <a:endParaRPr lang="en-US" noProof="0" smtClean="0"/>
          </a:p>
          <a:p>
            <a:pPr lvl="1"/>
            <a:endParaRPr lang="en-US" noProof="0" smtClean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47</a:t>
            </a:fld>
            <a:endParaRPr lang="en-US"/>
          </a:p>
        </p:txBody>
      </p:sp>
      <p:cxnSp>
        <p:nvCxnSpPr>
          <p:cNvPr id="8" name="Connecteur droit 7"/>
          <p:cNvCxnSpPr/>
          <p:nvPr/>
        </p:nvCxnSpPr>
        <p:spPr>
          <a:xfrm>
            <a:off x="355600" y="30226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355600" y="36449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355600" y="42037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355600" y="39243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355600" y="44831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Multiplication 12"/>
          <p:cNvSpPr/>
          <p:nvPr/>
        </p:nvSpPr>
        <p:spPr>
          <a:xfrm>
            <a:off x="1371600" y="34226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ication 13"/>
          <p:cNvSpPr/>
          <p:nvPr/>
        </p:nvSpPr>
        <p:spPr>
          <a:xfrm>
            <a:off x="6959600" y="40386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cation 14"/>
          <p:cNvSpPr/>
          <p:nvPr/>
        </p:nvSpPr>
        <p:spPr>
          <a:xfrm>
            <a:off x="2628900" y="34671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15"/>
          <p:cNvSpPr/>
          <p:nvPr/>
        </p:nvSpPr>
        <p:spPr>
          <a:xfrm>
            <a:off x="762000" y="42672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16"/>
          <p:cNvSpPr/>
          <p:nvPr/>
        </p:nvSpPr>
        <p:spPr>
          <a:xfrm>
            <a:off x="5854700" y="37084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17"/>
          <p:cNvSpPr/>
          <p:nvPr/>
        </p:nvSpPr>
        <p:spPr>
          <a:xfrm>
            <a:off x="2959100" y="42608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cation 18"/>
          <p:cNvSpPr/>
          <p:nvPr/>
        </p:nvSpPr>
        <p:spPr>
          <a:xfrm>
            <a:off x="3721100" y="37020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eur droit 19"/>
          <p:cNvCxnSpPr/>
          <p:nvPr/>
        </p:nvCxnSpPr>
        <p:spPr>
          <a:xfrm>
            <a:off x="355600" y="5067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508000" y="5219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660400" y="5372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812800" y="5524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965200" y="56769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1117600" y="5829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1270000" y="5981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1422400" y="6134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1574800" y="6286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1828800" y="5067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1981200" y="5219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>
            <a:off x="2133600" y="5372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>
            <a:off x="2286000" y="5524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>
            <a:off x="2438400" y="56769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>
            <a:off x="2590800" y="5829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>
            <a:off x="2743200" y="5981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>
            <a:off x="2895600" y="6134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/>
          <p:nvPr/>
        </p:nvCxnSpPr>
        <p:spPr>
          <a:xfrm>
            <a:off x="3048000" y="6286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3454400" y="5067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/>
          <p:nvPr/>
        </p:nvCxnSpPr>
        <p:spPr>
          <a:xfrm>
            <a:off x="3606800" y="5219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/>
          <p:cNvCxnSpPr/>
          <p:nvPr/>
        </p:nvCxnSpPr>
        <p:spPr>
          <a:xfrm>
            <a:off x="3759200" y="5372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3911600" y="5524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/>
          <p:nvPr/>
        </p:nvCxnSpPr>
        <p:spPr>
          <a:xfrm>
            <a:off x="4064000" y="56769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/>
          <p:nvPr/>
        </p:nvCxnSpPr>
        <p:spPr>
          <a:xfrm>
            <a:off x="4216400" y="5829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/>
          <p:nvPr/>
        </p:nvCxnSpPr>
        <p:spPr>
          <a:xfrm>
            <a:off x="4368800" y="5981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4521200" y="6134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>
            <a:off x="4673600" y="6286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/>
          <p:nvPr/>
        </p:nvCxnSpPr>
        <p:spPr>
          <a:xfrm>
            <a:off x="4927600" y="5067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/>
          <p:nvPr/>
        </p:nvCxnSpPr>
        <p:spPr>
          <a:xfrm>
            <a:off x="5080000" y="5219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>
            <a:off x="5232400" y="5372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/>
          <p:nvPr/>
        </p:nvCxnSpPr>
        <p:spPr>
          <a:xfrm>
            <a:off x="5384800" y="5524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>
            <a:off x="5537200" y="56769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/>
          <p:nvPr/>
        </p:nvCxnSpPr>
        <p:spPr>
          <a:xfrm>
            <a:off x="5689600" y="5829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/>
          <p:nvPr/>
        </p:nvCxnSpPr>
        <p:spPr>
          <a:xfrm>
            <a:off x="5842000" y="5981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/>
          <p:nvPr/>
        </p:nvCxnSpPr>
        <p:spPr>
          <a:xfrm>
            <a:off x="5994400" y="6134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6146800" y="6286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Multiplication 75"/>
          <p:cNvSpPr/>
          <p:nvPr/>
        </p:nvSpPr>
        <p:spPr>
          <a:xfrm>
            <a:off x="977900" y="51498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Multiplication 76"/>
          <p:cNvSpPr/>
          <p:nvPr/>
        </p:nvSpPr>
        <p:spPr>
          <a:xfrm>
            <a:off x="1574800" y="5759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Multiplication 77"/>
          <p:cNvSpPr/>
          <p:nvPr/>
        </p:nvSpPr>
        <p:spPr>
          <a:xfrm>
            <a:off x="2578100" y="4997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ultiplication 78"/>
          <p:cNvSpPr/>
          <p:nvPr/>
        </p:nvSpPr>
        <p:spPr>
          <a:xfrm>
            <a:off x="2908300" y="56134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Multiplication 79"/>
          <p:cNvSpPr/>
          <p:nvPr/>
        </p:nvSpPr>
        <p:spPr>
          <a:xfrm>
            <a:off x="4368800" y="56134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ication 80"/>
          <p:cNvSpPr/>
          <p:nvPr/>
        </p:nvSpPr>
        <p:spPr>
          <a:xfrm>
            <a:off x="5702300" y="5124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ultiplication 81"/>
          <p:cNvSpPr/>
          <p:nvPr/>
        </p:nvSpPr>
        <p:spPr>
          <a:xfrm>
            <a:off x="6096000" y="5759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Multiplication 82"/>
          <p:cNvSpPr/>
          <p:nvPr/>
        </p:nvSpPr>
        <p:spPr>
          <a:xfrm>
            <a:off x="4076700" y="4997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Multiplication 83"/>
          <p:cNvSpPr/>
          <p:nvPr/>
        </p:nvSpPr>
        <p:spPr>
          <a:xfrm>
            <a:off x="5753100" y="54546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89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Experiments</a:t>
            </a:r>
            <a:endParaRPr lang="en-US" noProof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68800"/>
          </a:xfrm>
        </p:spPr>
        <p:txBody>
          <a:bodyPr>
            <a:normAutofit/>
          </a:bodyPr>
          <a:lstStyle/>
          <a:p>
            <a:r>
              <a:rPr lang="en-US" noProof="0" smtClean="0"/>
              <a:t>Data</a:t>
            </a:r>
          </a:p>
          <a:p>
            <a:r>
              <a:rPr lang="en-US" noProof="0" smtClean="0">
                <a:sym typeface="Wingdings"/>
              </a:rPr>
              <a:t>Prediction (discoSnp, hybrid, cortex)</a:t>
            </a:r>
          </a:p>
          <a:p>
            <a:r>
              <a:rPr lang="en-US" noProof="0" smtClean="0"/>
              <a:t>Validation:</a:t>
            </a:r>
          </a:p>
          <a:p>
            <a:pPr lvl="1"/>
            <a:r>
              <a:rPr lang="en-US" noProof="0" smtClean="0"/>
              <a:t>Mapping on the reference</a:t>
            </a:r>
          </a:p>
          <a:p>
            <a:pPr lvl="1"/>
            <a:r>
              <a:rPr lang="en-US" noProof="0" smtClean="0"/>
              <a:t>Validation of mapped polymorphism</a:t>
            </a:r>
          </a:p>
          <a:p>
            <a:pPr lvl="2"/>
            <a:r>
              <a:rPr lang="en-US" noProof="0" smtClean="0"/>
              <a:t>VP or FP</a:t>
            </a:r>
          </a:p>
          <a:p>
            <a:pPr lvl="1"/>
            <a:endParaRPr lang="en-US" noProof="0" smtClean="0"/>
          </a:p>
          <a:p>
            <a:pPr lvl="1"/>
            <a:endParaRPr lang="en-US" noProof="0" smtClean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5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-360362"/>
            <a:ext cx="8229600" cy="1143000"/>
          </a:xfrm>
        </p:spPr>
        <p:txBody>
          <a:bodyPr/>
          <a:lstStyle/>
          <a:p>
            <a:r>
              <a:rPr lang="en-US" i="1" noProof="0" smtClean="0"/>
              <a:t>n </a:t>
            </a:r>
            <a:r>
              <a:rPr lang="en-US" noProof="0" smtClean="0"/>
              <a:t>Coli (40x each)</a:t>
            </a:r>
            <a:endParaRPr lang="en-US" noProof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49</a:t>
            </a:fld>
            <a:endParaRPr lang="en-US"/>
          </a:p>
        </p:txBody>
      </p:sp>
      <p:pic>
        <p:nvPicPr>
          <p:cNvPr id="3" name="Image 2" descr="n_col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93" y="906442"/>
            <a:ext cx="7448630" cy="583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0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736" y="3924003"/>
            <a:ext cx="2531779" cy="228282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smtClean="0"/>
              <a:t>Colib’read finally: also useful with a ref.</a:t>
            </a:r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42" y="3232007"/>
            <a:ext cx="2036258" cy="1352657"/>
          </a:xfrm>
          <a:prstGeom prst="rect">
            <a:avLst/>
          </a:prstGeom>
        </p:spPr>
      </p:pic>
      <p:sp>
        <p:nvSpPr>
          <p:cNvPr id="18" name="Espace réservé du pied de page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53135" y="1600200"/>
            <a:ext cx="1283001" cy="17097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6019800" y="1803400"/>
            <a:ext cx="1310284" cy="13081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7424242" y="1853968"/>
            <a:ext cx="1813916" cy="125753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91000" y="1417638"/>
            <a:ext cx="4838700" cy="239236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/>
          <p:cNvSpPr txBox="1"/>
          <p:nvPr/>
        </p:nvSpPr>
        <p:spPr>
          <a:xfrm>
            <a:off x="4343400" y="3309938"/>
            <a:ext cx="468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(Very good) Reference exists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91000" y="3924003"/>
            <a:ext cx="4838700" cy="2392362"/>
          </a:xfrm>
          <a:prstGeom prst="rect">
            <a:avLst/>
          </a:prstGeom>
          <a:noFill/>
          <a:ln w="76200" cmpd="sng"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/>
          <p:cNvSpPr txBox="1"/>
          <p:nvPr/>
        </p:nvSpPr>
        <p:spPr>
          <a:xfrm>
            <a:off x="4343400" y="5816303"/>
            <a:ext cx="369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 (good) reference</a:t>
            </a:r>
            <a:endParaRPr lang="en-US" sz="2400" dirty="0"/>
          </a:p>
        </p:txBody>
      </p:sp>
      <p:cxnSp>
        <p:nvCxnSpPr>
          <p:cNvPr id="25" name="Connecteur droit avec flèche 24"/>
          <p:cNvCxnSpPr>
            <a:endCxn id="12" idx="1"/>
          </p:cNvCxnSpPr>
          <p:nvPr/>
        </p:nvCxnSpPr>
        <p:spPr>
          <a:xfrm flipV="1">
            <a:off x="3313545" y="2613819"/>
            <a:ext cx="877455" cy="864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23" idx="1"/>
          </p:cNvCxnSpPr>
          <p:nvPr/>
        </p:nvCxnSpPr>
        <p:spPr>
          <a:xfrm>
            <a:off x="3313545" y="4341086"/>
            <a:ext cx="877455" cy="7790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191000" y="1417638"/>
            <a:ext cx="4838700" cy="2392362"/>
          </a:xfrm>
          <a:prstGeom prst="rect">
            <a:avLst/>
          </a:prstGeom>
          <a:noFill/>
          <a:ln w="76200" cmpd="sng"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25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perf_bact_arti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74" y="1151599"/>
            <a:ext cx="6223619" cy="5166090"/>
          </a:xfrm>
          <a:prstGeom prst="rect">
            <a:avLst/>
          </a:prstGeom>
        </p:spPr>
      </p:pic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296340"/>
            <a:ext cx="8229600" cy="1143000"/>
          </a:xfrm>
        </p:spPr>
        <p:txBody>
          <a:bodyPr/>
          <a:lstStyle/>
          <a:p>
            <a:r>
              <a:rPr lang="en-US" i="1" noProof="0" dirty="0" smtClean="0"/>
              <a:t>n </a:t>
            </a:r>
            <a:r>
              <a:rPr lang="en-US" noProof="0" dirty="0" smtClean="0"/>
              <a:t>Coli (40x each)</a:t>
            </a:r>
            <a:endParaRPr lang="en-US" noProof="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23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Human chr1 (1000 genome </a:t>
            </a:r>
            <a:r>
              <a:rPr lang="en-US" i="1" noProof="0" dirty="0" err="1"/>
              <a:t>vcf</a:t>
            </a:r>
            <a:r>
              <a:rPr lang="en-US" i="1" noProof="0" dirty="0"/>
              <a:t>)</a:t>
            </a:r>
            <a:endParaRPr lang="en-US" noProof="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68800"/>
          </a:xfrm>
        </p:spPr>
        <p:txBody>
          <a:bodyPr>
            <a:normAutofit/>
          </a:bodyPr>
          <a:lstStyle/>
          <a:p>
            <a:r>
              <a:rPr lang="en-US" u="sng" noProof="0" smtClean="0"/>
              <a:t>Data:</a:t>
            </a:r>
          </a:p>
          <a:p>
            <a:pPr lvl="1"/>
            <a:r>
              <a:rPr lang="en-US" noProof="0" smtClean="0"/>
              <a:t>Genome </a:t>
            </a:r>
            <a:r>
              <a:rPr lang="en-US" noProof="0" smtClean="0">
                <a:sym typeface="Wingdings"/>
              </a:rPr>
              <a:t> mutations  reads</a:t>
            </a:r>
          </a:p>
          <a:p>
            <a:pPr marL="457200" lvl="1" indent="0">
              <a:buNone/>
            </a:pPr>
            <a:endParaRPr lang="en-US" noProof="0" smtClean="0">
              <a:sym typeface="Wingdings"/>
            </a:endParaRPr>
          </a:p>
          <a:p>
            <a:endParaRPr lang="en-US" noProof="0" smtClean="0"/>
          </a:p>
          <a:p>
            <a:pPr lvl="1"/>
            <a:endParaRPr lang="en-US" noProof="0" smtClean="0"/>
          </a:p>
          <a:p>
            <a:pPr lvl="1"/>
            <a:endParaRPr lang="en-US" noProof="0" smtClean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51</a:t>
            </a:fld>
            <a:endParaRPr lang="en-US"/>
          </a:p>
        </p:txBody>
      </p:sp>
      <p:cxnSp>
        <p:nvCxnSpPr>
          <p:cNvPr id="8" name="Connecteur droit 7"/>
          <p:cNvCxnSpPr/>
          <p:nvPr/>
        </p:nvCxnSpPr>
        <p:spPr>
          <a:xfrm>
            <a:off x="355600" y="30226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355600" y="36449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355600" y="42799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355600" y="38227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355600" y="4483100"/>
            <a:ext cx="8229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Multiplication 12"/>
          <p:cNvSpPr/>
          <p:nvPr/>
        </p:nvSpPr>
        <p:spPr>
          <a:xfrm>
            <a:off x="1371600" y="34226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ication 13"/>
          <p:cNvSpPr/>
          <p:nvPr/>
        </p:nvSpPr>
        <p:spPr>
          <a:xfrm>
            <a:off x="6959600" y="41148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cation 14"/>
          <p:cNvSpPr/>
          <p:nvPr/>
        </p:nvSpPr>
        <p:spPr>
          <a:xfrm>
            <a:off x="2628900" y="34671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15"/>
          <p:cNvSpPr/>
          <p:nvPr/>
        </p:nvSpPr>
        <p:spPr>
          <a:xfrm>
            <a:off x="762000" y="42672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16"/>
          <p:cNvSpPr/>
          <p:nvPr/>
        </p:nvSpPr>
        <p:spPr>
          <a:xfrm>
            <a:off x="5854700" y="36068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17"/>
          <p:cNvSpPr/>
          <p:nvPr/>
        </p:nvSpPr>
        <p:spPr>
          <a:xfrm>
            <a:off x="2959100" y="42608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cation 18"/>
          <p:cNvSpPr/>
          <p:nvPr/>
        </p:nvSpPr>
        <p:spPr>
          <a:xfrm>
            <a:off x="3721100" y="3600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eur droit 19"/>
          <p:cNvCxnSpPr/>
          <p:nvPr/>
        </p:nvCxnSpPr>
        <p:spPr>
          <a:xfrm>
            <a:off x="914400" y="5067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1066800" y="5219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1219200" y="5372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371600" y="5524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1524000" y="56769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1676400" y="5829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1828800" y="5981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1981200" y="6134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2133600" y="6286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2159000" y="5067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2311400" y="5219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>
            <a:off x="2463800" y="5372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>
            <a:off x="2616200" y="5524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>
            <a:off x="2768600" y="56769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>
            <a:off x="2921000" y="5829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>
            <a:off x="3073400" y="5981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>
            <a:off x="3225800" y="6134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/>
          <p:nvPr/>
        </p:nvCxnSpPr>
        <p:spPr>
          <a:xfrm>
            <a:off x="3378200" y="6286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4635500" y="5067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/>
          <p:nvPr/>
        </p:nvCxnSpPr>
        <p:spPr>
          <a:xfrm>
            <a:off x="4787900" y="5219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/>
          <p:cNvCxnSpPr/>
          <p:nvPr/>
        </p:nvCxnSpPr>
        <p:spPr>
          <a:xfrm>
            <a:off x="4940300" y="5372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5092700" y="5524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/>
          <p:nvPr/>
        </p:nvCxnSpPr>
        <p:spPr>
          <a:xfrm>
            <a:off x="5245100" y="56769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/>
          <p:nvPr/>
        </p:nvCxnSpPr>
        <p:spPr>
          <a:xfrm>
            <a:off x="5397500" y="5829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/>
          <p:nvPr/>
        </p:nvCxnSpPr>
        <p:spPr>
          <a:xfrm>
            <a:off x="5549900" y="5981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5702300" y="6134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>
            <a:off x="5854700" y="6286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/>
          <p:nvPr/>
        </p:nvCxnSpPr>
        <p:spPr>
          <a:xfrm>
            <a:off x="5854700" y="5067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/>
          <p:nvPr/>
        </p:nvCxnSpPr>
        <p:spPr>
          <a:xfrm>
            <a:off x="6007100" y="5219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>
            <a:off x="6159500" y="5372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/>
          <p:nvPr/>
        </p:nvCxnSpPr>
        <p:spPr>
          <a:xfrm>
            <a:off x="6311900" y="5524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>
            <a:off x="6464300" y="56769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/>
          <p:nvPr/>
        </p:nvCxnSpPr>
        <p:spPr>
          <a:xfrm>
            <a:off x="6616700" y="58293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/>
          <p:nvPr/>
        </p:nvCxnSpPr>
        <p:spPr>
          <a:xfrm>
            <a:off x="6769100" y="59817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/>
          <p:nvPr/>
        </p:nvCxnSpPr>
        <p:spPr>
          <a:xfrm>
            <a:off x="6921500" y="61341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7073900" y="6286500"/>
            <a:ext cx="1016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Multiplication 75"/>
          <p:cNvSpPr/>
          <p:nvPr/>
        </p:nvSpPr>
        <p:spPr>
          <a:xfrm>
            <a:off x="1536700" y="51498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Multiplication 76"/>
          <p:cNvSpPr/>
          <p:nvPr/>
        </p:nvSpPr>
        <p:spPr>
          <a:xfrm>
            <a:off x="2133600" y="5759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Multiplication 77"/>
          <p:cNvSpPr/>
          <p:nvPr/>
        </p:nvSpPr>
        <p:spPr>
          <a:xfrm>
            <a:off x="2908300" y="4997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ultiplication 78"/>
          <p:cNvSpPr/>
          <p:nvPr/>
        </p:nvSpPr>
        <p:spPr>
          <a:xfrm>
            <a:off x="3238500" y="56134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Multiplication 79"/>
          <p:cNvSpPr/>
          <p:nvPr/>
        </p:nvSpPr>
        <p:spPr>
          <a:xfrm>
            <a:off x="5549900" y="56134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ication 80"/>
          <p:cNvSpPr/>
          <p:nvPr/>
        </p:nvSpPr>
        <p:spPr>
          <a:xfrm>
            <a:off x="6629400" y="5124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ultiplication 81"/>
          <p:cNvSpPr/>
          <p:nvPr/>
        </p:nvSpPr>
        <p:spPr>
          <a:xfrm>
            <a:off x="7023100" y="5759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Multiplication 82"/>
          <p:cNvSpPr/>
          <p:nvPr/>
        </p:nvSpPr>
        <p:spPr>
          <a:xfrm>
            <a:off x="5257800" y="49974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Multiplication 83"/>
          <p:cNvSpPr/>
          <p:nvPr/>
        </p:nvSpPr>
        <p:spPr>
          <a:xfrm>
            <a:off x="6680200" y="545465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Multiplication 84"/>
          <p:cNvSpPr/>
          <p:nvPr/>
        </p:nvSpPr>
        <p:spPr>
          <a:xfrm>
            <a:off x="6959600" y="4267200"/>
            <a:ext cx="330200" cy="4445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94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52</a:t>
            </a:fld>
            <a:endParaRPr lang="en-US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Human chr1 (1000 genome </a:t>
            </a:r>
            <a:r>
              <a:rPr lang="en-US" i="1" dirty="0" err="1"/>
              <a:t>vcf</a:t>
            </a:r>
            <a:r>
              <a:rPr lang="en-US" i="1" dirty="0"/>
              <a:t>)</a:t>
            </a:r>
            <a:endParaRPr lang="fr-FR" dirty="0"/>
          </a:p>
        </p:txBody>
      </p:sp>
      <p:pic>
        <p:nvPicPr>
          <p:cNvPr id="6" name="Image 5" descr="roc_huma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67" y="1365344"/>
            <a:ext cx="6589443" cy="535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39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A few results – real data</a:t>
            </a:r>
            <a:endParaRPr lang="en-US" noProof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0" y="3983660"/>
            <a:ext cx="8229600" cy="2092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Saccharomyces (low MAF)</a:t>
            </a:r>
          </a:p>
          <a:p>
            <a:pPr lvl="1"/>
            <a:r>
              <a:rPr lang="en-US" dirty="0" smtClean="0"/>
              <a:t>28 over 30 SNPs recalled</a:t>
            </a:r>
          </a:p>
          <a:p>
            <a:pPr lvl="1"/>
            <a:r>
              <a:rPr lang="en-US" dirty="0" smtClean="0"/>
              <a:t>Precision: unknown</a:t>
            </a:r>
          </a:p>
          <a:p>
            <a:pPr lvl="1"/>
            <a:endParaRPr lang="en-US" dirty="0" smtClean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10" name="Espace réservé du contenu 4"/>
          <p:cNvSpPr txBox="1">
            <a:spLocks/>
          </p:cNvSpPr>
          <p:nvPr/>
        </p:nvSpPr>
        <p:spPr>
          <a:xfrm>
            <a:off x="3816240" y="1395157"/>
            <a:ext cx="5039124" cy="246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/>
              <a:t>Peapol </a:t>
            </a:r>
            <a:endParaRPr lang="en-US" smtClean="0"/>
          </a:p>
          <a:p>
            <a:pPr lvl="1"/>
            <a:r>
              <a:rPr lang="en-US" smtClean="0"/>
              <a:t>3.8 milions reads 454</a:t>
            </a:r>
          </a:p>
          <a:p>
            <a:pPr lvl="1"/>
            <a:r>
              <a:rPr lang="en-US" smtClean="0"/>
              <a:t>Found 85% of biologically validated SNPs found with another method.</a:t>
            </a:r>
          </a:p>
          <a:p>
            <a:pPr marL="457200" lvl="1" indent="0">
              <a:buFont typeface="Arial"/>
              <a:buNone/>
            </a:pPr>
            <a:endParaRPr lang="en-US" dirty="0" smtClean="0"/>
          </a:p>
        </p:txBody>
      </p:sp>
      <p:sp>
        <p:nvSpPr>
          <p:cNvPr id="11" name="ZoneTexte 10"/>
          <p:cNvSpPr txBox="1"/>
          <p:nvPr/>
        </p:nvSpPr>
        <p:spPr>
          <a:xfrm>
            <a:off x="1990172" y="3147269"/>
            <a:ext cx="7795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>
                <a:solidFill>
                  <a:schemeClr val="bg1"/>
                </a:solidFill>
              </a:rPr>
              <a:t>B.Chaubet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10" y="1395157"/>
            <a:ext cx="3505200" cy="23241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530" y="738988"/>
            <a:ext cx="462662" cy="96836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53</a:t>
            </a:fld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532" y="3857524"/>
            <a:ext cx="2730500" cy="273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9310" y="640335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Kvitek</a:t>
            </a:r>
            <a:r>
              <a:rPr lang="en-US" dirty="0" smtClean="0"/>
              <a:t> &amp; Sherlock </a:t>
            </a:r>
            <a:r>
              <a:rPr lang="en-US" dirty="0" err="1" smtClean="0"/>
              <a:t>PLoS</a:t>
            </a:r>
            <a:r>
              <a:rPr lang="en-US" dirty="0" smtClean="0"/>
              <a:t> </a:t>
            </a:r>
            <a:r>
              <a:rPr lang="en-US" dirty="0"/>
              <a:t>Genet</a:t>
            </a:r>
            <a:r>
              <a:rPr lang="en-US" dirty="0" smtClean="0"/>
              <a:t>.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08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A few results – real data</a:t>
            </a:r>
            <a:endParaRPr lang="en-US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3124200" y="6344805"/>
            <a:ext cx="2895600" cy="365125"/>
          </a:xfrm>
        </p:spPr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13" name="Espace réservé du contenu 4"/>
          <p:cNvSpPr txBox="1">
            <a:spLocks/>
          </p:cNvSpPr>
          <p:nvPr/>
        </p:nvSpPr>
        <p:spPr>
          <a:xfrm>
            <a:off x="2765604" y="2005725"/>
            <a:ext cx="6734482" cy="24623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Tick data set </a:t>
            </a:r>
            <a:r>
              <a:rPr lang="en-US" dirty="0" smtClean="0"/>
              <a:t>(454)</a:t>
            </a:r>
          </a:p>
          <a:p>
            <a:pPr lvl="1"/>
            <a:r>
              <a:rPr lang="en-US" dirty="0" smtClean="0"/>
              <a:t>confirmed 96% of the predicted SNPs tested in vitro </a:t>
            </a:r>
          </a:p>
          <a:p>
            <a:pPr lvl="1"/>
            <a:r>
              <a:rPr lang="en-US" dirty="0" err="1" smtClean="0"/>
              <a:t>Quillery</a:t>
            </a:r>
            <a:r>
              <a:rPr lang="en-US" dirty="0" smtClean="0"/>
              <a:t> </a:t>
            </a:r>
            <a:r>
              <a:rPr lang="en-US" i="1" dirty="0" smtClean="0"/>
              <a:t>et al. </a:t>
            </a:r>
            <a:r>
              <a:rPr lang="en-US" dirty="0" smtClean="0"/>
              <a:t>(2013) </a:t>
            </a:r>
          </a:p>
          <a:p>
            <a:pPr marL="457200" lvl="1" indent="0">
              <a:buFont typeface="Arial"/>
              <a:buNone/>
            </a:pPr>
            <a:r>
              <a:rPr lang="en-US" dirty="0" smtClean="0"/>
              <a:t>	Molecular Ecology Resources</a:t>
            </a:r>
          </a:p>
          <a:p>
            <a:pPr marL="457200" lvl="1" indent="0">
              <a:buFont typeface="Arial"/>
              <a:buNone/>
            </a:pPr>
            <a:endParaRPr lang="en-US" dirty="0" smtClean="0"/>
          </a:p>
        </p:txBody>
      </p:sp>
      <p:pic>
        <p:nvPicPr>
          <p:cNvPr id="14" name="Image 13" descr="tiq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4471"/>
            <a:ext cx="2765604" cy="1991241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990172" y="3954102"/>
            <a:ext cx="7795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>
                <a:solidFill>
                  <a:schemeClr val="bg1"/>
                </a:solidFill>
              </a:rPr>
              <a:t>B.Chaubet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3166" y="5841646"/>
            <a:ext cx="82836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E. </a:t>
            </a:r>
            <a:r>
              <a:rPr lang="en-US" sz="1400" dirty="0" err="1" smtClean="0"/>
              <a:t>Quillery</a:t>
            </a:r>
            <a:r>
              <a:rPr lang="en-US" sz="1400" dirty="0"/>
              <a:t>, O. </a:t>
            </a:r>
            <a:r>
              <a:rPr lang="en-US" sz="1400" dirty="0" err="1" smtClean="0"/>
              <a:t>Quenez</a:t>
            </a:r>
            <a:r>
              <a:rPr lang="en-US" sz="1400" dirty="0"/>
              <a:t>, P. Peterlongo, O. </a:t>
            </a:r>
            <a:r>
              <a:rPr lang="en-US" sz="1400" dirty="0" err="1"/>
              <a:t>Plantard</a:t>
            </a:r>
            <a:r>
              <a:rPr lang="en-US" sz="1400" dirty="0"/>
              <a:t>. Development of genomic resources for the tick </a:t>
            </a:r>
            <a:r>
              <a:rPr lang="en-US" sz="1400" dirty="0" err="1"/>
              <a:t>Ixodes</a:t>
            </a:r>
            <a:r>
              <a:rPr lang="en-US" sz="1400" dirty="0"/>
              <a:t> </a:t>
            </a:r>
            <a:r>
              <a:rPr lang="en-US" sz="1400" dirty="0" err="1"/>
              <a:t>ricinus</a:t>
            </a:r>
            <a:r>
              <a:rPr lang="en-US" sz="1400" dirty="0"/>
              <a:t>: isolation and characterization of single nucleotide </a:t>
            </a:r>
            <a:r>
              <a:rPr lang="en-US" sz="1400" dirty="0" smtClean="0"/>
              <a:t>polymorphisms, Molecular Ecology Resources, 2013.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73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In progress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Manuscript </a:t>
            </a:r>
            <a:r>
              <a:rPr lang="en-US" noProof="0" dirty="0" err="1" smtClean="0"/>
              <a:t>discoSnp</a:t>
            </a:r>
            <a:r>
              <a:rPr lang="en-US" noProof="0" dirty="0" smtClean="0"/>
              <a:t>++</a:t>
            </a:r>
          </a:p>
          <a:p>
            <a:pPr lvl="1"/>
            <a:r>
              <a:rPr lang="en-US" noProof="0" dirty="0" smtClean="0"/>
              <a:t>Highlight </a:t>
            </a:r>
            <a:r>
              <a:rPr lang="en-US" noProof="0" dirty="0" err="1" smtClean="0"/>
              <a:t>Recomb-</a:t>
            </a:r>
            <a:r>
              <a:rPr lang="en-US" noProof="0" dirty="0" err="1" smtClean="0"/>
              <a:t>seq</a:t>
            </a:r>
            <a:endParaRPr lang="en-US" noProof="0" dirty="0" smtClean="0"/>
          </a:p>
          <a:p>
            <a:pPr lvl="1"/>
            <a:endParaRPr lang="en-US" dirty="0"/>
          </a:p>
          <a:p>
            <a:r>
              <a:rPr lang="en-US" noProof="0" dirty="0" smtClean="0"/>
              <a:t>Apply on </a:t>
            </a:r>
          </a:p>
          <a:p>
            <a:pPr lvl="1"/>
            <a:r>
              <a:rPr lang="en-US" noProof="0" dirty="0" smtClean="0"/>
              <a:t>RAD-</a:t>
            </a:r>
            <a:r>
              <a:rPr lang="en-US" noProof="0" dirty="0" err="1" smtClean="0"/>
              <a:t>seq</a:t>
            </a:r>
            <a:r>
              <a:rPr lang="en-US" noProof="0" dirty="0" smtClean="0"/>
              <a:t>  </a:t>
            </a:r>
          </a:p>
          <a:p>
            <a:pPr lvl="1"/>
            <a:r>
              <a:rPr lang="en-US" dirty="0" err="1" smtClean="0"/>
              <a:t>Exome</a:t>
            </a:r>
            <a:r>
              <a:rPr lang="en-US" dirty="0" smtClean="0"/>
              <a:t> </a:t>
            </a:r>
            <a:endParaRPr lang="en-US" noProof="0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Diffuse</a:t>
            </a:r>
            <a:endParaRPr lang="en-US" dirty="0"/>
          </a:p>
          <a:p>
            <a:endParaRPr lang="en-US" noProof="0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55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790" y="972678"/>
            <a:ext cx="2182519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46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Discussion 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Fast / no memory</a:t>
            </a:r>
          </a:p>
          <a:p>
            <a:r>
              <a:rPr lang="en-US" noProof="0" dirty="0" smtClean="0"/>
              <a:t>Easy to use (a unique </a:t>
            </a:r>
            <a:r>
              <a:rPr lang="en-US" noProof="0" dirty="0" smtClean="0"/>
              <a:t>command, galaxy)</a:t>
            </a:r>
            <a:endParaRPr lang="en-US" noProof="0" dirty="0" smtClean="0"/>
          </a:p>
          <a:p>
            <a:r>
              <a:rPr lang="en-US" noProof="0" dirty="0" smtClean="0"/>
              <a:t>Coverage per allele and per read set</a:t>
            </a:r>
          </a:p>
          <a:p>
            <a:r>
              <a:rPr lang="en-US" noProof="0" dirty="0" smtClean="0"/>
              <a:t>Faithful ranking</a:t>
            </a:r>
          </a:p>
          <a:p>
            <a:r>
              <a:rPr lang="en-US" noProof="0" dirty="0" smtClean="0"/>
              <a:t>Genotypes</a:t>
            </a:r>
          </a:p>
          <a:p>
            <a:r>
              <a:rPr lang="en-US" noProof="0" dirty="0" smtClean="0"/>
              <a:t>VCFs</a:t>
            </a:r>
          </a:p>
          <a:p>
            <a:r>
              <a:rPr lang="en-US" noProof="0" dirty="0" smtClean="0"/>
              <a:t>Good SNP precision/recall</a:t>
            </a:r>
          </a:p>
          <a:p>
            <a:r>
              <a:rPr lang="en-US" noProof="0" dirty="0" smtClean="0"/>
              <a:t>Good </a:t>
            </a:r>
            <a:r>
              <a:rPr lang="en-US" noProof="0" dirty="0" err="1" smtClean="0"/>
              <a:t>Indel</a:t>
            </a:r>
            <a:r>
              <a:rPr lang="en-US" noProof="0" dirty="0" smtClean="0"/>
              <a:t> </a:t>
            </a:r>
            <a:r>
              <a:rPr lang="en-US" noProof="0" dirty="0" smtClean="0"/>
              <a:t>precision</a:t>
            </a:r>
          </a:p>
          <a:p>
            <a:endParaRPr lang="en-US" dirty="0"/>
          </a:p>
          <a:p>
            <a:r>
              <a:rPr lang="en-US" noProof="0" dirty="0" smtClean="0"/>
              <a:t>Better than assembly + mapping?</a:t>
            </a:r>
          </a:p>
          <a:p>
            <a:r>
              <a:rPr lang="en-US" dirty="0" smtClean="0"/>
              <a:t>Better than mapping?</a:t>
            </a:r>
            <a:endParaRPr lang="en-US" noProof="0" dirty="0" smtClean="0"/>
          </a:p>
          <a:p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56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0" y="274638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3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Discussion 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No detection of close </a:t>
            </a:r>
            <a:r>
              <a:rPr lang="en-US" noProof="0" dirty="0" err="1" smtClean="0"/>
              <a:t>Indels</a:t>
            </a:r>
            <a:r>
              <a:rPr lang="en-US" noProof="0" dirty="0" smtClean="0"/>
              <a:t> </a:t>
            </a:r>
          </a:p>
          <a:p>
            <a:r>
              <a:rPr lang="en-US" noProof="0" dirty="0" smtClean="0"/>
              <a:t>No detection of SNPs close to </a:t>
            </a:r>
            <a:r>
              <a:rPr lang="en-US" noProof="0" dirty="0" err="1" smtClean="0"/>
              <a:t>Indels</a:t>
            </a:r>
            <a:endParaRPr lang="en-US" noProof="0" dirty="0" smtClean="0"/>
          </a:p>
          <a:p>
            <a:r>
              <a:rPr lang="en-US" dirty="0" smtClean="0"/>
              <a:t>Number of close SNPs limited</a:t>
            </a:r>
            <a:r>
              <a:rPr lang="en-US" noProof="0" dirty="0" smtClean="0"/>
              <a:t> </a:t>
            </a:r>
          </a:p>
          <a:p>
            <a:r>
              <a:rPr lang="en-US" noProof="0" dirty="0" smtClean="0"/>
              <a:t>Bottleneck: read mapping, we can </a:t>
            </a:r>
            <a:r>
              <a:rPr lang="en-US" noProof="0" dirty="0" smtClean="0"/>
              <a:t>improve </a:t>
            </a:r>
            <a:r>
              <a:rPr lang="en-US" noProof="0" dirty="0" smtClean="0"/>
              <a:t>the execution time</a:t>
            </a:r>
          </a:p>
          <a:p>
            <a:endParaRPr lang="en-US" noProof="0" dirty="0" smtClean="0"/>
          </a:p>
          <a:p>
            <a:r>
              <a:rPr lang="en-US" noProof="0" dirty="0" smtClean="0"/>
              <a:t>Distinguish signal from inexact </a:t>
            </a:r>
            <a:r>
              <a:rPr lang="en-US" noProof="0" dirty="0" smtClean="0"/>
              <a:t>repeats</a:t>
            </a:r>
          </a:p>
          <a:p>
            <a:endParaRPr lang="en-US" dirty="0"/>
          </a:p>
          <a:p>
            <a:r>
              <a:rPr lang="en-US" noProof="0" dirty="0" smtClean="0"/>
              <a:t>Hard </a:t>
            </a:r>
            <a:r>
              <a:rPr lang="en-US" noProof="0" dirty="0" smtClean="0"/>
              <a:t>to assemble &amp; hard to map = hard to predict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57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45" y="477838"/>
            <a:ext cx="938299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78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Availability</a:t>
            </a:r>
            <a:endParaRPr lang="en-US" noProof="0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rcRect t="-92698" b="-92698"/>
          <a:stretch>
            <a:fillRect/>
          </a:stretch>
        </p:blipFill>
        <p:spPr>
          <a:xfrm>
            <a:off x="5273251" y="4717697"/>
            <a:ext cx="4795098" cy="2637118"/>
          </a:xfrm>
        </p:spPr>
      </p:pic>
      <p:sp>
        <p:nvSpPr>
          <p:cNvPr id="9" name="Espace réservé du contenu 4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</a:rPr>
              <a:t>http://colibread.inria.fr</a:t>
            </a:r>
            <a:r>
              <a:rPr lang="en-US" b="1" dirty="0" smtClean="0">
                <a:solidFill>
                  <a:srgbClr val="000000"/>
                </a:solidFill>
              </a:rPr>
              <a:t>/discosnp</a:t>
            </a:r>
          </a:p>
          <a:p>
            <a:pPr lvl="1"/>
            <a:r>
              <a:rPr lang="en-US" dirty="0" smtClean="0"/>
              <a:t>A-GPL License</a:t>
            </a: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galaxy.genouest.org</a:t>
            </a:r>
            <a:endParaRPr lang="en-US" dirty="0"/>
          </a:p>
          <a:p>
            <a:r>
              <a:rPr lang="en-US" dirty="0" smtClean="0">
                <a:hlinkClick r:id="rId4"/>
              </a:rPr>
              <a:t>http:</a:t>
            </a:r>
            <a:r>
              <a:rPr lang="en-US" dirty="0">
                <a:hlinkClick r:id="rId4"/>
              </a:rPr>
              <a:t>//www.biostars.org/t/discosnp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319" y="480292"/>
            <a:ext cx="1163540" cy="111990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4973723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Uricaru</a:t>
            </a:r>
            <a:r>
              <a:rPr lang="en-US" dirty="0"/>
              <a:t>, R., </a:t>
            </a:r>
            <a:r>
              <a:rPr lang="en-US" dirty="0" err="1"/>
              <a:t>Rizk</a:t>
            </a:r>
            <a:r>
              <a:rPr lang="en-US" dirty="0"/>
              <a:t>, G., </a:t>
            </a:r>
            <a:r>
              <a:rPr lang="en-US" dirty="0" err="1"/>
              <a:t>Lacroix</a:t>
            </a:r>
            <a:r>
              <a:rPr lang="en-US" dirty="0"/>
              <a:t>, V., </a:t>
            </a:r>
            <a:r>
              <a:rPr lang="en-US" dirty="0" err="1"/>
              <a:t>Quillery</a:t>
            </a:r>
            <a:r>
              <a:rPr lang="en-US" dirty="0"/>
              <a:t>, E., </a:t>
            </a:r>
            <a:r>
              <a:rPr lang="en-US" dirty="0" err="1"/>
              <a:t>Plantard</a:t>
            </a:r>
            <a:r>
              <a:rPr lang="en-US" dirty="0"/>
              <a:t>, O., </a:t>
            </a:r>
            <a:r>
              <a:rPr lang="en-US" dirty="0" err="1"/>
              <a:t>Chikhi</a:t>
            </a:r>
            <a:r>
              <a:rPr lang="en-US" dirty="0"/>
              <a:t>, R., Lemaitre C., Peterlongo, P. (2014). Reference-free detection of isolated SNPs. Nucleic Acids Research, 1–10. doi:10.1093/</a:t>
            </a:r>
            <a:r>
              <a:rPr lang="en-US" dirty="0" err="1"/>
              <a:t>nar</a:t>
            </a:r>
            <a:r>
              <a:rPr lang="en-US" dirty="0"/>
              <a:t>/gku1187</a:t>
            </a:r>
          </a:p>
        </p:txBody>
      </p:sp>
    </p:spTree>
    <p:extLst>
      <p:ext uri="{BB962C8B-B14F-4D97-AF65-F5344CB8AC3E}">
        <p14:creationId xmlns:p14="http://schemas.microsoft.com/office/powerpoint/2010/main" val="2889885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Discussion </a:t>
            </a:r>
            <a:endParaRPr lang="en-US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59</a:t>
            </a:fld>
            <a:endParaRPr lang="en-US"/>
          </a:p>
        </p:txBody>
      </p:sp>
      <p:pic>
        <p:nvPicPr>
          <p:cNvPr id="7" name="Image 6" descr="Screen Shot 2015-02-02 at 14.42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6719"/>
            <a:ext cx="9144000" cy="383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59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8" y="1154538"/>
            <a:ext cx="953279" cy="8446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What to do without reference?</a:t>
            </a:r>
            <a:endParaRPr lang="en-US" noProof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91" y="2438930"/>
            <a:ext cx="823485" cy="901172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849834" y="2150710"/>
            <a:ext cx="65688" cy="2882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472" y="1417638"/>
            <a:ext cx="1540402" cy="1023267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 flipV="1">
            <a:off x="1485780" y="2530090"/>
            <a:ext cx="198692" cy="425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873" y="2698659"/>
            <a:ext cx="5261035" cy="3851078"/>
          </a:xfrm>
          <a:prstGeom prst="rect">
            <a:avLst/>
          </a:prstGeom>
        </p:spPr>
      </p:pic>
      <p:sp>
        <p:nvSpPr>
          <p:cNvPr id="14" name="Espace réservé du pied de page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6</a:t>
            </a:fld>
            <a:endParaRPr lang="en-US"/>
          </a:p>
        </p:txBody>
      </p:sp>
      <p:cxnSp>
        <p:nvCxnSpPr>
          <p:cNvPr id="18" name="Connecteur droit avec flèche 17"/>
          <p:cNvCxnSpPr>
            <a:endCxn id="19" idx="1"/>
          </p:cNvCxnSpPr>
          <p:nvPr/>
        </p:nvCxnSpPr>
        <p:spPr>
          <a:xfrm>
            <a:off x="3224874" y="1929272"/>
            <a:ext cx="1108644" cy="9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dre 18"/>
          <p:cNvSpPr/>
          <p:nvPr/>
        </p:nvSpPr>
        <p:spPr>
          <a:xfrm>
            <a:off x="4333518" y="1481807"/>
            <a:ext cx="2349031" cy="9144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Assembly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0" name="Connecteur droit avec flèche 19"/>
          <p:cNvCxnSpPr>
            <a:stCxn id="19" idx="2"/>
          </p:cNvCxnSpPr>
          <p:nvPr/>
        </p:nvCxnSpPr>
        <p:spPr>
          <a:xfrm>
            <a:off x="5508034" y="2396207"/>
            <a:ext cx="0" cy="3024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810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8" y="1154538"/>
            <a:ext cx="953279" cy="8446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What to do without reference?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91" y="2438930"/>
            <a:ext cx="823485" cy="901172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849834" y="2150710"/>
            <a:ext cx="65688" cy="2882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472" y="1417638"/>
            <a:ext cx="1540402" cy="1023267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 flipV="1">
            <a:off x="1485780" y="2530090"/>
            <a:ext cx="198692" cy="425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10" idx="3"/>
            <a:endCxn id="14" idx="1"/>
          </p:cNvCxnSpPr>
          <p:nvPr/>
        </p:nvCxnSpPr>
        <p:spPr>
          <a:xfrm>
            <a:off x="3224874" y="1929272"/>
            <a:ext cx="1108644" cy="9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alphaModFix amt="14000"/>
          </a:blip>
          <a:stretch>
            <a:fillRect/>
          </a:stretch>
        </p:blipFill>
        <p:spPr>
          <a:xfrm>
            <a:off x="3224873" y="2698659"/>
            <a:ext cx="5261035" cy="385107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224874" y="2698659"/>
            <a:ext cx="52610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ACGTACGCATACGACGCATCAGACTACACGGAGACTACGACGACTACGACTACGACGACTACGCAGCATACACGCACAACTAGCTACGTACGTACGTGTGTCAGCTGCATATCGATCGTCGATCGATCGATCGATCGTACGTACGTACGTACGTGTAGGGGCAGACGACCGTACGTACGTGTGTCAGCTGCATATCGATCGTCGATCGATCGATCGATCGTACGTACGTACGTACGTGTAGGGGCAGACGACGCTACGACGCTACGACGACTACGACGACTACGCAGCATACACGCACAACTAGCTACGTACGACTACGCAGCATACACGCACAACTAGCTACGTACGTACGTGTGTCAGCTGCATATCGATCGTCGATCGATCGATCGATCGTACGTACGTACGTACGTGTAGGGGCAGACGACGCTACGACGACTACGACGACTACGCAGCATACACGCACAACTAGCTACAACGTACGACTACGACGCTATCACATCAGCAGCAGCATCATTCATACTCAACTCATCATACCAGCATCAT……..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7</a:t>
            </a:fld>
            <a:endParaRPr lang="en-US"/>
          </a:p>
        </p:txBody>
      </p:sp>
      <p:sp>
        <p:nvSpPr>
          <p:cNvPr id="14" name="Cadre 13"/>
          <p:cNvSpPr/>
          <p:nvPr/>
        </p:nvSpPr>
        <p:spPr>
          <a:xfrm>
            <a:off x="4333518" y="1481807"/>
            <a:ext cx="2349031" cy="9144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Assembly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8" name="Connecteur droit avec flèche 17"/>
          <p:cNvCxnSpPr>
            <a:stCxn id="14" idx="2"/>
          </p:cNvCxnSpPr>
          <p:nvPr/>
        </p:nvCxnSpPr>
        <p:spPr>
          <a:xfrm>
            <a:off x="5508034" y="2396207"/>
            <a:ext cx="0" cy="3024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396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8" y="2757347"/>
            <a:ext cx="953279" cy="8446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What to do with a reference?</a:t>
            </a:r>
            <a:endParaRPr lang="en-US" noProof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00" y="1516671"/>
            <a:ext cx="823485" cy="901172"/>
          </a:xfrm>
          <a:prstGeom prst="rect">
            <a:avLst/>
          </a:prstGeom>
        </p:spPr>
      </p:pic>
      <p:cxnSp>
        <p:nvCxnSpPr>
          <p:cNvPr id="8" name="Connecteur droit avec flèche 7"/>
          <p:cNvCxnSpPr>
            <a:stCxn id="6" idx="0"/>
          </p:cNvCxnSpPr>
          <p:nvPr/>
        </p:nvCxnSpPr>
        <p:spPr>
          <a:xfrm flipV="1">
            <a:off x="542328" y="2265250"/>
            <a:ext cx="188113" cy="4920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710" y="1524000"/>
            <a:ext cx="1540402" cy="1023267"/>
          </a:xfrm>
          <a:prstGeom prst="rect">
            <a:avLst/>
          </a:prstGeom>
        </p:spPr>
      </p:pic>
      <p:cxnSp>
        <p:nvCxnSpPr>
          <p:cNvPr id="11" name="Connecteur droit avec flèche 10"/>
          <p:cNvCxnSpPr>
            <a:stCxn id="7" idx="3"/>
            <a:endCxn id="10" idx="1"/>
          </p:cNvCxnSpPr>
          <p:nvPr/>
        </p:nvCxnSpPr>
        <p:spPr>
          <a:xfrm>
            <a:off x="1183685" y="1967257"/>
            <a:ext cx="929025" cy="683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3793313" y="2722450"/>
            <a:ext cx="1362184" cy="6176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710" y="2779638"/>
            <a:ext cx="1540402" cy="1127574"/>
          </a:xfrm>
          <a:prstGeom prst="rect">
            <a:avLst/>
          </a:prstGeom>
        </p:spPr>
      </p:pic>
      <p:sp>
        <p:nvSpPr>
          <p:cNvPr id="14" name="Espace réservé du pied de page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8</a:t>
            </a:fld>
            <a:endParaRPr lang="en-US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2581" y="4107662"/>
            <a:ext cx="7436337" cy="2641273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>
            <a:off x="3793313" y="2141652"/>
            <a:ext cx="1362184" cy="4056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dre 25"/>
          <p:cNvSpPr/>
          <p:nvPr/>
        </p:nvSpPr>
        <p:spPr>
          <a:xfrm>
            <a:off x="5194769" y="2265250"/>
            <a:ext cx="2349031" cy="9144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Mapping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7" name="Connecteur droit avec flèche 26"/>
          <p:cNvCxnSpPr>
            <a:stCxn id="26" idx="2"/>
            <a:endCxn id="18" idx="0"/>
          </p:cNvCxnSpPr>
          <p:nvPr/>
        </p:nvCxnSpPr>
        <p:spPr>
          <a:xfrm flipH="1">
            <a:off x="5170750" y="3179650"/>
            <a:ext cx="1198535" cy="928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802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Screen Shot 2015-03-23 at 15.26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270" y="3352093"/>
            <a:ext cx="1541616" cy="1584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What else?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03200" y="1600200"/>
            <a:ext cx="4021737" cy="4525963"/>
          </a:xfrm>
        </p:spPr>
        <p:txBody>
          <a:bodyPr>
            <a:normAutofit fontScale="85000" lnSpcReduction="10000"/>
          </a:bodyPr>
          <a:lstStyle/>
          <a:p>
            <a:r>
              <a:rPr lang="en-US" b="1" noProof="0" smtClean="0"/>
              <a:t>Assembly and/or mapping, still </a:t>
            </a:r>
          </a:p>
          <a:p>
            <a:pPr lvl="1"/>
            <a:r>
              <a:rPr lang="en-US" noProof="0" smtClean="0"/>
              <a:t>Long</a:t>
            </a:r>
          </a:p>
          <a:p>
            <a:pPr lvl="1"/>
            <a:r>
              <a:rPr lang="en-US" noProof="0" smtClean="0"/>
              <a:t>Inexact</a:t>
            </a:r>
          </a:p>
          <a:p>
            <a:pPr lvl="1"/>
            <a:r>
              <a:rPr lang="en-US" noProof="0" smtClean="0"/>
              <a:t>[Huge memory footprint]</a:t>
            </a:r>
          </a:p>
          <a:p>
            <a:pPr marL="457200" lvl="1" indent="0">
              <a:buNone/>
            </a:pPr>
            <a:endParaRPr lang="en-US" noProof="0"/>
          </a:p>
          <a:p>
            <a:pPr marL="457200" lvl="1" indent="0">
              <a:buNone/>
            </a:pPr>
            <a:endParaRPr lang="en-US" noProof="0" smtClean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105563" y="1607127"/>
            <a:ext cx="4680527" cy="1856509"/>
          </a:xfrm>
        </p:spPr>
        <p:txBody>
          <a:bodyPr>
            <a:normAutofit fontScale="85000" lnSpcReduction="10000"/>
          </a:bodyPr>
          <a:lstStyle/>
          <a:p>
            <a:r>
              <a:rPr lang="en-US" b="1" noProof="0" smtClean="0"/>
              <a:t>Avoid assembly &amp; mapping?</a:t>
            </a:r>
          </a:p>
          <a:p>
            <a:pPr lvl="1"/>
            <a:r>
              <a:rPr lang="en-US" noProof="0" smtClean="0"/>
              <a:t>Bypass assembly &amp; mapping to find biological meaning</a:t>
            </a:r>
          </a:p>
          <a:p>
            <a:pPr lvl="1"/>
            <a:r>
              <a:rPr lang="en-US" noProof="0" smtClean="0"/>
              <a:t>No need of large computational resources</a:t>
            </a:r>
            <a:endParaRPr lang="en-US" noProof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3513419"/>
            <a:ext cx="953279" cy="8446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461141"/>
            <a:ext cx="823485" cy="901172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>
            <a:off x="677393" y="4326074"/>
            <a:ext cx="65688" cy="2882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93" y="5715885"/>
            <a:ext cx="843366" cy="560236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>
            <a:off x="951084" y="5136450"/>
            <a:ext cx="0" cy="5794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7100454" y="5259207"/>
            <a:ext cx="2043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Information</a:t>
            </a:r>
            <a:endParaRPr lang="en-US" sz="2000" b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765" y="5116096"/>
            <a:ext cx="1249218" cy="16656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6945" y="5278245"/>
            <a:ext cx="1002827" cy="1302585"/>
          </a:xfrm>
          <a:prstGeom prst="rect">
            <a:avLst/>
          </a:prstGeom>
        </p:spPr>
      </p:pic>
      <p:cxnSp>
        <p:nvCxnSpPr>
          <p:cNvPr id="20" name="Connecteur droit avec flèche 19"/>
          <p:cNvCxnSpPr/>
          <p:nvPr/>
        </p:nvCxnSpPr>
        <p:spPr>
          <a:xfrm>
            <a:off x="1758031" y="5941748"/>
            <a:ext cx="1694060" cy="3851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5073886" y="5611091"/>
            <a:ext cx="1925285" cy="83865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Espace réservé du pied de page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Peterlongo - Colib'read</a:t>
            </a:r>
            <a:endParaRPr lang="en-US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1D27-4D9E-A942-92BD-46ADB4D89AB1}" type="slidenum">
              <a:rPr lang="en-US" smtClean="0"/>
              <a:t>9</a:t>
            </a:fld>
            <a:endParaRPr lang="en-US"/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1758031" y="4071900"/>
            <a:ext cx="1670969" cy="17354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0" name="Imag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3273" y="3342671"/>
            <a:ext cx="996215" cy="729229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7">
            <a:alphaModFix amt="51000"/>
          </a:blip>
          <a:stretch>
            <a:fillRect/>
          </a:stretch>
        </p:blipFill>
        <p:spPr>
          <a:xfrm>
            <a:off x="5353273" y="3087981"/>
            <a:ext cx="1002827" cy="1302585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6286" y="4307662"/>
            <a:ext cx="1643360" cy="583696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7">
            <a:alphaModFix amt="51000"/>
          </a:blip>
          <a:stretch>
            <a:fillRect/>
          </a:stretch>
        </p:blipFill>
        <p:spPr>
          <a:xfrm>
            <a:off x="5353273" y="3975660"/>
            <a:ext cx="1002827" cy="1302585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5226286" y="4071900"/>
            <a:ext cx="1772885" cy="12904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418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Clarté.thmx</Template>
  <TotalTime>1743</TotalTime>
  <Words>2565</Words>
  <Application>Microsoft Macintosh PowerPoint</Application>
  <PresentationFormat>Présentation à l'écran (4:3)</PresentationFormat>
  <Paragraphs>477</Paragraphs>
  <Slides>59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60" baseType="lpstr">
      <vt:lpstr>Clarté</vt:lpstr>
      <vt:lpstr>Formation   discoSnp++</vt:lpstr>
      <vt:lpstr>NGS context</vt:lpstr>
      <vt:lpstr>NGS context</vt:lpstr>
      <vt:lpstr>Colib’read historical  context:  No ref. genome</vt:lpstr>
      <vt:lpstr>Colib’read finally: also useful with a ref.</vt:lpstr>
      <vt:lpstr>What to do without reference?</vt:lpstr>
      <vt:lpstr>What to do without reference?</vt:lpstr>
      <vt:lpstr>What to do with a reference?</vt:lpstr>
      <vt:lpstr>What else?</vt:lpstr>
      <vt:lpstr>Présentation PowerPoint</vt:lpstr>
      <vt:lpstr>Présentation PowerPoint</vt:lpstr>
      <vt:lpstr>What next in this talk?</vt:lpstr>
      <vt:lpstr>What next in this talk?</vt:lpstr>
      <vt:lpstr>Illumina assembly</vt:lpstr>
      <vt:lpstr>Illumina assembly – In practice</vt:lpstr>
      <vt:lpstr>Illumina assembly – In practice</vt:lpstr>
      <vt:lpstr>Illumina assembly – In practice</vt:lpstr>
      <vt:lpstr>Illumina assembly – In practice</vt:lpstr>
      <vt:lpstr>Illumina assembly – In practice</vt:lpstr>
      <vt:lpstr>Illumina assembly – In practice</vt:lpstr>
      <vt:lpstr>Illumina assembly – In practice</vt:lpstr>
      <vt:lpstr>Variant detection by read mapping</vt:lpstr>
      <vt:lpstr>Mapping limitations</vt:lpstr>
      <vt:lpstr>What next in this talk?</vt:lpstr>
      <vt:lpstr>Calling variants with reads and without a reference genome – « usual » pipeline</vt:lpstr>
      <vt:lpstr>What next in this talk?</vt:lpstr>
      <vt:lpstr>Disc   Snp  </vt:lpstr>
      <vt:lpstr>Disc   Snp  </vt:lpstr>
      <vt:lpstr>DiscoSnp++</vt:lpstr>
      <vt:lpstr>DiscoSnp++: SNPs &amp; Indels</vt:lpstr>
      <vt:lpstr>DiscoSnp++: SNPs &amp; Indels</vt:lpstr>
      <vt:lpstr>DiscoSnp: Use cases</vt:lpstr>
      <vt:lpstr>Methods at a glance</vt:lpstr>
      <vt:lpstr>Methods at a glance</vt:lpstr>
      <vt:lpstr>Methods at a glance</vt:lpstr>
      <vt:lpstr>Methods at a glance</vt:lpstr>
      <vt:lpstr>discoSnp++ overview</vt:lpstr>
      <vt:lpstr>discoSnp++ overview</vt:lpstr>
      <vt:lpstr>Output: fasta – sequence couples</vt:lpstr>
      <vt:lpstr>Output: fasta – bubble core</vt:lpstr>
      <vt:lpstr>Output: fasta – left &amp; right contigs</vt:lpstr>
      <vt:lpstr>Output: fasta – coverages</vt:lpstr>
      <vt:lpstr>Output: fasta – rank</vt:lpstr>
      <vt:lpstr>Output: fasta – Genotypes</vt:lpstr>
      <vt:lpstr>Output: VCF</vt:lpstr>
      <vt:lpstr>What else?</vt:lpstr>
      <vt:lpstr>Experiments</vt:lpstr>
      <vt:lpstr>Experiments</vt:lpstr>
      <vt:lpstr>n Coli (40x each)</vt:lpstr>
      <vt:lpstr>n Coli (40x each)</vt:lpstr>
      <vt:lpstr>Human chr1 (1000 genome vcf)</vt:lpstr>
      <vt:lpstr>Human chr1 (1000 genome vcf)</vt:lpstr>
      <vt:lpstr>A few results – real data</vt:lpstr>
      <vt:lpstr>A few results – real data</vt:lpstr>
      <vt:lpstr>In progress</vt:lpstr>
      <vt:lpstr>Discussion </vt:lpstr>
      <vt:lpstr>Discussion </vt:lpstr>
      <vt:lpstr>Availability</vt:lpstr>
      <vt:lpstr>Discussion </vt:lpstr>
    </vt:vector>
  </TitlesOfParts>
  <Company>Inria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  discoSnp++</dc:title>
  <dc:creator>Pierre Peterlongo</dc:creator>
  <cp:lastModifiedBy>Pierre Peterlongo</cp:lastModifiedBy>
  <cp:revision>100</cp:revision>
  <dcterms:created xsi:type="dcterms:W3CDTF">2015-03-23T13:50:26Z</dcterms:created>
  <dcterms:modified xsi:type="dcterms:W3CDTF">2015-03-25T14:14:41Z</dcterms:modified>
</cp:coreProperties>
</file>